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92" r:id="rId2"/>
    <p:sldId id="290" r:id="rId3"/>
    <p:sldId id="293" r:id="rId4"/>
    <p:sldId id="299" r:id="rId5"/>
    <p:sldId id="296" r:id="rId6"/>
    <p:sldId id="295" r:id="rId7"/>
    <p:sldId id="297" r:id="rId8"/>
    <p:sldId id="298" r:id="rId9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George" initials="CG" lastIdx="15" clrIdx="0"/>
  <p:cmAuthor id="1" name="Daryl Hall" initials="DH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E2DECC"/>
    <a:srgbClr val="E7E9ED"/>
    <a:srgbClr val="FFFFFF"/>
    <a:srgbClr val="A15B0F"/>
    <a:srgbClr val="4C8A3E"/>
    <a:srgbClr val="B2DE82"/>
    <a:srgbClr val="8DC765"/>
    <a:srgbClr val="82C157"/>
    <a:srgbClr val="79BD4B"/>
    <a:srgbClr val="509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1" autoAdjust="0"/>
    <p:restoredTop sz="84598" autoAdjust="0"/>
  </p:normalViewPr>
  <p:slideViewPr>
    <p:cSldViewPr snapToGrid="0" snapToObjects="1">
      <p:cViewPr varScale="1">
        <p:scale>
          <a:sx n="86" d="100"/>
          <a:sy n="86" d="100"/>
        </p:scale>
        <p:origin x="-1648" y="-104"/>
      </p:cViewPr>
      <p:guideLst>
        <p:guide orient="horz"/>
        <p:guide pos="18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E8AB9-16C0-3645-A6DD-63975CC3464D}" type="datetimeFigureOut">
              <a:rPr lang="en-US" smtClean="0"/>
              <a:pPr/>
              <a:t>8/6/14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D313F-63BD-DA45-B361-F8C94543D2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86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D313F-63BD-DA45-B361-F8C94543D25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D313F-63BD-DA45-B361-F8C94543D25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D313F-63BD-DA45-B361-F8C94543D25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D313F-63BD-DA45-B361-F8C94543D25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D313F-63BD-DA45-B361-F8C94543D25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D313F-63BD-DA45-B361-F8C94543D25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95612" y="2130425"/>
            <a:ext cx="5809721" cy="1470025"/>
          </a:xfrm>
        </p:spPr>
        <p:txBody>
          <a:bodyPr>
            <a:normAutofit/>
          </a:bodyPr>
          <a:lstStyle>
            <a:lvl1pPr>
              <a:defRPr sz="2600" b="1" baseline="0">
                <a:solidFill>
                  <a:schemeClr val="tx1"/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Presentation Title: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95612" y="3851910"/>
            <a:ext cx="5737862" cy="59478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 baseline="0">
                <a:solidFill>
                  <a:schemeClr val="tx1"/>
                </a:solidFill>
                <a:latin typeface="Arial Blac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at the xxx Conference, city, state (location)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988733" y="3717400"/>
            <a:ext cx="5334000" cy="15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2988733" y="4909075"/>
            <a:ext cx="5334000" cy="1588"/>
          </a:xfrm>
          <a:prstGeom prst="line">
            <a:avLst/>
          </a:prstGeom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228600" y="5791200"/>
            <a:ext cx="8686800" cy="7450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32120" y="6153679"/>
            <a:ext cx="8674812" cy="1588"/>
          </a:xfrm>
          <a:prstGeom prst="line">
            <a:avLst/>
          </a:prstGeom>
          <a:ln w="12700" cap="flat" cmpd="sng" algn="ctr">
            <a:solidFill>
              <a:srgbClr val="D2243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2915603" y="2411095"/>
            <a:ext cx="5806440" cy="914400"/>
          </a:xfrm>
        </p:spPr>
        <p:txBody>
          <a:bodyPr>
            <a:noAutofit/>
          </a:bodyPr>
          <a:lstStyle>
            <a:lvl1pPr>
              <a:buNone/>
              <a:defRPr sz="2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600">
                <a:latin typeface="Arial" pitchFamily="34" charset="0"/>
                <a:cs typeface="Arial" pitchFamily="34" charset="0"/>
              </a:defRPr>
            </a:lvl2pPr>
            <a:lvl3pPr>
              <a:defRPr sz="2600">
                <a:latin typeface="Arial" pitchFamily="34" charset="0"/>
                <a:cs typeface="Arial" pitchFamily="34" charset="0"/>
              </a:defRPr>
            </a:lvl3pPr>
            <a:lvl4pPr>
              <a:defRPr sz="2600">
                <a:latin typeface="Arial" pitchFamily="34" charset="0"/>
                <a:cs typeface="Arial" pitchFamily="34" charset="0"/>
              </a:defRPr>
            </a:lvl4pPr>
            <a:lvl5pPr>
              <a:defRPr sz="2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Subtitle (after colon) in this font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2898648" y="5132388"/>
            <a:ext cx="5806440" cy="914400"/>
          </a:xfrm>
        </p:spPr>
        <p:txBody>
          <a:bodyPr>
            <a:normAutofit/>
          </a:bodyPr>
          <a:lstStyle>
            <a:lvl1pPr>
              <a:spcBef>
                <a:spcPct val="20000"/>
              </a:spcBef>
              <a:buNone/>
              <a:defRPr sz="16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20000"/>
              </a:spcBef>
            </a:pPr>
            <a:r>
              <a:rPr kumimoji="0" lang="en-US" sz="16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Author • Author</a:t>
            </a:r>
            <a:r>
              <a:rPr lang="en-US" sz="1600" dirty="0" smtClean="0">
                <a:latin typeface="Arial"/>
                <a:cs typeface="Arial"/>
              </a:rPr>
              <a:t> • Author</a:t>
            </a:r>
            <a:endParaRPr kumimoji="0" lang="en-US" sz="16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lvl="0">
              <a:spcBef>
                <a:spcPct val="20000"/>
              </a:spcBef>
            </a:pPr>
            <a:r>
              <a:rPr lang="en-US" sz="1600" dirty="0" smtClean="0">
                <a:latin typeface="Arial"/>
                <a:cs typeface="Arial"/>
              </a:rPr>
              <a:t>Author • Author • Author</a:t>
            </a:r>
            <a:endParaRPr kumimoji="0" lang="en-US" sz="16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2896235" y="4610100"/>
            <a:ext cx="5859146" cy="335598"/>
          </a:xfrm>
        </p:spPr>
        <p:txBody>
          <a:bodyPr>
            <a:normAutofit/>
          </a:bodyPr>
          <a:lstStyle>
            <a:lvl1pPr>
              <a:buNone/>
              <a:defRPr sz="1500" baseline="0">
                <a:latin typeface="Arial Black" pitchFamily="34" charset="0"/>
              </a:defRPr>
            </a:lvl1pPr>
          </a:lstStyle>
          <a:p>
            <a:pPr lvl="0"/>
            <a:r>
              <a:rPr lang="en-US" dirty="0" smtClean="0"/>
              <a:t>Enter conference date</a:t>
            </a:r>
          </a:p>
        </p:txBody>
      </p:sp>
      <p:pic>
        <p:nvPicPr>
          <p:cNvPr id="14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3840" y="207437"/>
            <a:ext cx="1764430" cy="58424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Text--One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4680" cy="64822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chemeClr val="tx1"/>
              </a:solidFill>
              <a:latin typeface="+mn-lt"/>
              <a:cs typeface="Arial Black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57200" y="1173480"/>
            <a:ext cx="8229599" cy="4846320"/>
          </a:xfrm>
        </p:spPr>
        <p:txBody>
          <a:bodyPr/>
          <a:lstStyle>
            <a:lvl1pPr marL="228600" indent="-228600"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115000"/>
              <a:defRPr sz="1600" b="1">
                <a:latin typeface="Arial Bold" pitchFamily="34" charset="0"/>
                <a:cs typeface="Arial Bold" pitchFamily="34" charset="0"/>
              </a:defRPr>
            </a:lvl1pPr>
            <a:lvl2pPr marL="457200" indent="-228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defRPr sz="1600" b="1">
                <a:latin typeface="Arial Bold" pitchFamily="34" charset="0"/>
                <a:cs typeface="Arial Bold" pitchFamily="34" charset="0"/>
              </a:defRPr>
            </a:lvl2pPr>
            <a:lvl3pPr marL="685800" indent="-228600">
              <a:spcBef>
                <a:spcPts val="300"/>
              </a:spcBef>
              <a:buClr>
                <a:schemeClr val="tx1"/>
              </a:buClr>
              <a:defRPr sz="1400"/>
            </a:lvl3pPr>
            <a:lvl4pPr marL="1316038" indent="-346075">
              <a:spcBef>
                <a:spcPts val="300"/>
              </a:spcBef>
              <a:defRPr sz="1400"/>
            </a:lvl4pPr>
            <a:lvl5pPr marL="1660525" indent="-344488">
              <a:spcBef>
                <a:spcPts val="300"/>
              </a:spcBef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6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ert Text--Two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chemeClr val="tx1"/>
              </a:solidFill>
              <a:latin typeface="+mn-lt"/>
              <a:cs typeface="Arial Black"/>
            </a:endParaRP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57200" y="1642188"/>
            <a:ext cx="4021493" cy="4273420"/>
          </a:xfrm>
        </p:spPr>
        <p:txBody>
          <a:bodyPr/>
          <a:lstStyle>
            <a:lvl1pPr marL="228600" indent="-228600"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115000"/>
              <a:defRPr sz="1600" b="1">
                <a:latin typeface="Arial Bold" pitchFamily="34" charset="0"/>
                <a:cs typeface="Arial Bold" pitchFamily="34" charset="0"/>
              </a:defRPr>
            </a:lvl1pPr>
            <a:lvl2pPr marL="457200" indent="-228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defRPr sz="1600">
                <a:latin typeface="Arial Bold" pitchFamily="34" charset="0"/>
                <a:cs typeface="Arial Bold" pitchFamily="34" charset="0"/>
              </a:defRPr>
            </a:lvl2pPr>
            <a:lvl3pPr marL="685800" indent="-228600">
              <a:spcBef>
                <a:spcPts val="300"/>
              </a:spcBef>
              <a:buClr>
                <a:schemeClr val="tx1"/>
              </a:buClr>
              <a:defRPr sz="1400"/>
            </a:lvl3pPr>
            <a:lvl4pPr marL="1316038" indent="-346075">
              <a:spcBef>
                <a:spcPts val="300"/>
              </a:spcBef>
              <a:defRPr sz="1400"/>
            </a:lvl4pPr>
            <a:lvl5pPr marL="1660525" indent="-344488">
              <a:spcBef>
                <a:spcPts val="300"/>
              </a:spcBef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702624" y="1642188"/>
            <a:ext cx="3984175" cy="4273420"/>
          </a:xfrm>
        </p:spPr>
        <p:txBody>
          <a:bodyPr/>
          <a:lstStyle>
            <a:lvl1pPr marL="228600" indent="-228600"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115000"/>
              <a:defRPr sz="1600" b="1">
                <a:latin typeface="Arial Bold" pitchFamily="34" charset="0"/>
                <a:cs typeface="Arial Bold" pitchFamily="34" charset="0"/>
              </a:defRPr>
            </a:lvl1pPr>
            <a:lvl2pPr marL="457200" indent="-228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defRPr sz="1600">
                <a:latin typeface="Arial Bold" pitchFamily="34" charset="0"/>
                <a:cs typeface="Arial Bold" pitchFamily="34" charset="0"/>
              </a:defRPr>
            </a:lvl2pPr>
            <a:lvl3pPr marL="685800" indent="-228600">
              <a:spcBef>
                <a:spcPts val="300"/>
              </a:spcBef>
              <a:buClr>
                <a:schemeClr val="tx1"/>
              </a:buClr>
              <a:defRPr sz="1400"/>
            </a:lvl3pPr>
            <a:lvl4pPr marL="1316038" indent="-346075">
              <a:spcBef>
                <a:spcPts val="300"/>
              </a:spcBef>
              <a:defRPr sz="1400"/>
            </a:lvl4pPr>
            <a:lvl5pPr marL="1660525" indent="-344488">
              <a:spcBef>
                <a:spcPts val="300"/>
              </a:spcBef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Text Placeholder 2"/>
          <p:cNvSpPr>
            <a:spLocks noGrp="1"/>
          </p:cNvSpPr>
          <p:nvPr userDrawn="1">
            <p:ph type="body" sz="quarter" idx="10"/>
          </p:nvPr>
        </p:nvSpPr>
        <p:spPr>
          <a:xfrm>
            <a:off x="457199" y="1166813"/>
            <a:ext cx="4021495" cy="475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 userDrawn="1">
            <p:ph type="body" sz="quarter" idx="12"/>
          </p:nvPr>
        </p:nvSpPr>
        <p:spPr>
          <a:xfrm>
            <a:off x="4702624" y="1166813"/>
            <a:ext cx="3984175" cy="475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206888"/>
            <a:ext cx="7772400" cy="15001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aseline="0">
                <a:solidFill>
                  <a:schemeClr val="tx1"/>
                </a:solidFill>
                <a:latin typeface="Arial Black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Section Slide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chemeClr val="tx1"/>
              </a:solidFill>
              <a:latin typeface="+mn-lt"/>
              <a:cs typeface="Arial Black"/>
            </a:endParaRPr>
          </a:p>
        </p:txBody>
      </p:sp>
      <p:pic>
        <p:nvPicPr>
          <p:cNvPr id="7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Table Title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chemeClr val="tx1"/>
              </a:solidFill>
              <a:latin typeface="+mn-lt"/>
              <a:cs typeface="Arial Black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54983" y="5272161"/>
            <a:ext cx="8443782" cy="914400"/>
          </a:xfrm>
        </p:spPr>
        <p:txBody>
          <a:bodyPr>
            <a:noAutofit/>
          </a:bodyPr>
          <a:lstStyle>
            <a:lvl1pPr marL="709613" indent="-1074738">
              <a:buNone/>
              <a:defRPr sz="1200" baseline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Add Source and Notes here.</a:t>
            </a:r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1"/>
          </p:nvPr>
        </p:nvSpPr>
        <p:spPr>
          <a:xfrm>
            <a:off x="354983" y="1045029"/>
            <a:ext cx="8443782" cy="4105469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table</a:t>
            </a:r>
            <a:endParaRPr lang="en-US" dirty="0"/>
          </a:p>
        </p:txBody>
      </p:sp>
      <p:pic>
        <p:nvPicPr>
          <p:cNvPr id="9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 or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Figure or Chart Title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chemeClr val="tx1"/>
              </a:solidFill>
              <a:latin typeface="+mn-lt"/>
              <a:cs typeface="Arial Black"/>
            </a:endParaRP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54983" y="5272161"/>
            <a:ext cx="8443782" cy="914400"/>
          </a:xfrm>
        </p:spPr>
        <p:txBody>
          <a:bodyPr>
            <a:noAutofit/>
          </a:bodyPr>
          <a:lstStyle>
            <a:lvl1pPr marL="709613" indent="-1074738">
              <a:buNone/>
              <a:defRPr sz="1200" baseline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Add Source and Notes here.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1"/>
          </p:nvPr>
        </p:nvSpPr>
        <p:spPr>
          <a:xfrm>
            <a:off x="354983" y="1035698"/>
            <a:ext cx="8443782" cy="412413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pic>
        <p:nvPicPr>
          <p:cNvPr id="9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4137660" y="6377940"/>
            <a:ext cx="914400" cy="3429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 algn="ctr">
              <a:spcBef>
                <a:spcPct val="20000"/>
              </a:spcBef>
            </a:pPr>
            <a:fld id="{9A1C2BF7-17A1-4718-8BD8-563E813054B3}" type="slidenum">
              <a:rPr lang="en-US" sz="1200" b="0" smtClean="0">
                <a:solidFill>
                  <a:schemeClr val="tx1"/>
                </a:solidFill>
                <a:latin typeface="+mn-lt"/>
                <a:cs typeface="Arial Black"/>
              </a:rPr>
              <a:pPr algn="ctr">
                <a:spcBef>
                  <a:spcPct val="20000"/>
                </a:spcBef>
              </a:pPr>
              <a:t>‹#›</a:t>
            </a:fld>
            <a:endParaRPr lang="en-US" sz="1200" b="0" dirty="0" smtClean="0">
              <a:solidFill>
                <a:schemeClr val="tx1"/>
              </a:solidFill>
              <a:latin typeface="+mn-lt"/>
              <a:cs typeface="Arial Black"/>
            </a:endParaRPr>
          </a:p>
        </p:txBody>
      </p:sp>
      <p:pic>
        <p:nvPicPr>
          <p:cNvPr id="6" name="Picture 2" descr="N:\Corporate\Communications\Images\logos\_Mathematica Policy Research Logo\Mathematica-logo-RG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6452" y="6270042"/>
            <a:ext cx="1378461" cy="4564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120" y="274638"/>
            <a:ext cx="8454680" cy="64822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686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922861"/>
            <a:ext cx="8686800" cy="5022325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32120" y="922861"/>
            <a:ext cx="8674812" cy="1588"/>
          </a:xfrm>
          <a:prstGeom prst="line">
            <a:avLst/>
          </a:prstGeom>
          <a:ln w="50800" cap="flat" cmpd="sng" algn="ctr">
            <a:solidFill>
              <a:srgbClr val="E7003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2120" y="6149338"/>
            <a:ext cx="8674812" cy="1588"/>
          </a:xfrm>
          <a:prstGeom prst="line">
            <a:avLst/>
          </a:prstGeom>
          <a:ln w="12700" cap="flat" cmpd="sng" algn="ctr">
            <a:solidFill>
              <a:srgbClr val="E7003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60" r:id="rId5"/>
    <p:sldLayoutId id="2147483661" r:id="rId6"/>
    <p:sldLayoutId id="2147483654" r:id="rId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Social Security Earnings Test and Retirement: New Evidence from Behavior Near the Exempt Amount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Discussion at the 16th RRC Meeting</a:t>
            </a:r>
          </a:p>
          <a:p>
            <a:r>
              <a:rPr lang="en-US" dirty="0" smtClean="0"/>
              <a:t>Washington, DC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dirty="0" smtClean="0"/>
              <a:t>April Yanyuan Wu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August 7-8, 2014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dirty="0" smtClean="0"/>
              <a:t>Does labor supply respond to the Social Security earnings test?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Pension incentives could cause substantial labor supply responses </a:t>
            </a:r>
            <a:br>
              <a:rPr lang="en-US" dirty="0" smtClean="0"/>
            </a:br>
            <a:r>
              <a:rPr lang="en-US" dirty="0" smtClean="0"/>
              <a:t>(Gruber and Wise 2004).</a:t>
            </a:r>
          </a:p>
          <a:p>
            <a:pPr lvl="1"/>
            <a:r>
              <a:rPr lang="en-US" dirty="0" smtClean="0"/>
              <a:t>How the Social Security earnings test influenced retirement patterns has proven to be a complex topic to analyze (Brown et al. 2013).</a:t>
            </a:r>
          </a:p>
          <a:p>
            <a:r>
              <a:rPr lang="en-US" dirty="0" smtClean="0"/>
              <a:t>Research question</a:t>
            </a:r>
          </a:p>
          <a:p>
            <a:pPr lvl="1"/>
            <a:r>
              <a:rPr lang="en-US" dirty="0" smtClean="0"/>
              <a:t>Whether sharp change in benefit reduction at the exempt amount leads to a similar sharp change in retirement pattern.</a:t>
            </a:r>
          </a:p>
          <a:p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Focus on extensive margin </a:t>
            </a:r>
          </a:p>
          <a:p>
            <a:pPr lvl="1"/>
            <a:r>
              <a:rPr lang="en-US" dirty="0" smtClean="0"/>
              <a:t>Regression kink design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dirty="0" smtClean="0"/>
              <a:t>Does labor supply respond to the Social Security earnings test?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</a:p>
          <a:p>
            <a:pPr lvl="1"/>
            <a:r>
              <a:rPr lang="en-US" dirty="0" smtClean="0"/>
              <a:t>Clear visual and statistical evidence of kink in participation graph at </a:t>
            </a:r>
            <a:br>
              <a:rPr lang="en-US" dirty="0" smtClean="0"/>
            </a:br>
            <a:r>
              <a:rPr lang="en-US" dirty="0" smtClean="0"/>
              <a:t>exempt amount</a:t>
            </a:r>
          </a:p>
          <a:p>
            <a:pPr lvl="1"/>
            <a:r>
              <a:rPr lang="en-US" dirty="0" smtClean="0"/>
              <a:t>Estimate that participation elasticity is 1.40</a:t>
            </a:r>
          </a:p>
          <a:p>
            <a:pPr lvl="1"/>
            <a:r>
              <a:rPr lang="en-US" dirty="0" smtClean="0"/>
              <a:t>The earnings test causes retirement under full retirement age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dirty="0" smtClean="0"/>
              <a:t>Background of the Social Security earnings test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Social Security earnings test has been in place virtually since the </a:t>
            </a:r>
            <a:br>
              <a:rPr lang="en-US" dirty="0" smtClean="0"/>
            </a:br>
            <a:r>
              <a:rPr lang="en-US" dirty="0" smtClean="0"/>
              <a:t>system’s inception.</a:t>
            </a:r>
          </a:p>
          <a:p>
            <a:r>
              <a:rPr lang="en-US" dirty="0" smtClean="0"/>
              <a:t>It has been a moving target, changing in important ways over time.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5889" y="2169955"/>
            <a:ext cx="5060062" cy="369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070340" y="5710154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>
              <a:spcBef>
                <a:spcPct val="20000"/>
              </a:spcBef>
            </a:pPr>
            <a:endParaRPr lang="en-US" sz="1600" b="1" dirty="0" smtClean="0">
              <a:solidFill>
                <a:srgbClr val="00A0AF"/>
              </a:solidFill>
              <a:latin typeface="Arial Black"/>
              <a:cs typeface="Arial Black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95889" y="5864977"/>
            <a:ext cx="3968149" cy="309646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200" dirty="0" smtClean="0">
                <a:cs typeface="Arial Black"/>
              </a:rPr>
              <a:t> Author’s adoption from Friedberg and Webb (2006)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dirty="0" smtClean="0"/>
              <a:t>Background of the Social Security earnings test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earnings test is actually not a tax.</a:t>
            </a:r>
          </a:p>
          <a:p>
            <a:r>
              <a:rPr lang="en-US" dirty="0" smtClean="0"/>
              <a:t>Nevertheless, the earnings test could affect labor supply decisions: </a:t>
            </a:r>
          </a:p>
          <a:p>
            <a:pPr lvl="1"/>
            <a:r>
              <a:rPr lang="en-US" dirty="0" smtClean="0"/>
              <a:t>Shorter expected lifespan</a:t>
            </a:r>
          </a:p>
          <a:p>
            <a:pPr lvl="1"/>
            <a:r>
              <a:rPr lang="en-US" dirty="0" smtClean="0"/>
              <a:t>Liquidity constrained</a:t>
            </a:r>
          </a:p>
          <a:p>
            <a:pPr lvl="1"/>
            <a:r>
              <a:rPr lang="en-US" dirty="0" smtClean="0"/>
              <a:t>Misunderstand</a:t>
            </a:r>
          </a:p>
          <a:p>
            <a:pPr lvl="0"/>
            <a:r>
              <a:rPr lang="en-US" dirty="0" smtClean="0"/>
              <a:t>It is one of the least understood aspects of the Social Security system </a:t>
            </a:r>
            <a:br>
              <a:rPr lang="en-US" dirty="0" smtClean="0"/>
            </a:br>
            <a:r>
              <a:rPr lang="en-US" dirty="0" smtClean="0"/>
              <a:t>(Gruber and Orszag 1999).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070340" y="5710154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pPr>
              <a:spcBef>
                <a:spcPct val="20000"/>
              </a:spcBef>
            </a:pPr>
            <a:endParaRPr lang="en-US" sz="1600" b="1" dirty="0" smtClean="0">
              <a:solidFill>
                <a:srgbClr val="00A0AF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What I like about this study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Clearly framed research questions</a:t>
            </a:r>
          </a:p>
          <a:p>
            <a:r>
              <a:rPr lang="en-US" dirty="0" smtClean="0"/>
              <a:t>A clear theoretical frame work </a:t>
            </a:r>
          </a:p>
          <a:p>
            <a:r>
              <a:rPr lang="en-US" dirty="0" smtClean="0"/>
              <a:t>An innovative approach</a:t>
            </a:r>
          </a:p>
          <a:p>
            <a:r>
              <a:rPr lang="en-US" dirty="0" smtClean="0"/>
              <a:t>Credible documentation of behavioral responses</a:t>
            </a:r>
          </a:p>
          <a:p>
            <a:r>
              <a:rPr lang="en-US" dirty="0" smtClean="0"/>
              <a:t>Suitable datasets</a:t>
            </a:r>
          </a:p>
          <a:p>
            <a:pPr lvl="1"/>
            <a:r>
              <a:rPr lang="en-US" dirty="0" smtClean="0"/>
              <a:t>Administrative data allow large sample sizes and are subject to little measurement error.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Things worth a consideration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How big is the impact? </a:t>
            </a:r>
          </a:p>
          <a:p>
            <a:pPr lvl="1"/>
            <a:r>
              <a:rPr lang="en-US" dirty="0" smtClean="0"/>
              <a:t>New evidence of labor supply distortion =&gt; a cost/benefit evaluation? </a:t>
            </a:r>
            <a:br>
              <a:rPr lang="en-US" dirty="0" smtClean="0"/>
            </a:br>
            <a:r>
              <a:rPr lang="en-US" dirty="0" smtClean="0"/>
              <a:t>(Gruber and Orszag, 1999) </a:t>
            </a:r>
          </a:p>
          <a:p>
            <a:r>
              <a:rPr lang="en-US" dirty="0" smtClean="0"/>
              <a:t>The mechanism of the impact</a:t>
            </a:r>
          </a:p>
          <a:p>
            <a:r>
              <a:rPr lang="en-US" dirty="0" smtClean="0"/>
              <a:t>Interaction between spouses</a:t>
            </a:r>
          </a:p>
          <a:p>
            <a:r>
              <a:rPr lang="en-US" dirty="0" smtClean="0"/>
              <a:t>Heterogeneity among the sample</a:t>
            </a:r>
          </a:p>
          <a:p>
            <a:r>
              <a:rPr lang="en-US" dirty="0" smtClean="0"/>
              <a:t>Measurement error concerns? Calendar year earnings but the earning test applies only to months after individual claims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rationale for the earnings test? </a:t>
            </a:r>
          </a:p>
          <a:p>
            <a:pPr lvl="1"/>
            <a:r>
              <a:rPr lang="en-US" dirty="0" smtClean="0"/>
              <a:t>O</a:t>
            </a:r>
            <a:r>
              <a:rPr lang="en-US" smtClean="0"/>
              <a:t>ne </a:t>
            </a:r>
            <a:r>
              <a:rPr lang="en-US" dirty="0" smtClean="0"/>
              <a:t>must retire in order to receive a retirement benefit because loss of earnings due to retirement is the insured condition</a:t>
            </a:r>
          </a:p>
          <a:p>
            <a:pPr lvl="1"/>
            <a:r>
              <a:rPr lang="en-US" dirty="0" smtClean="0"/>
              <a:t>A tactic to induce older workers to leave the job market, thus making ways for younger worker </a:t>
            </a:r>
          </a:p>
          <a:p>
            <a:pPr lvl="1"/>
            <a:r>
              <a:rPr lang="en-US" dirty="0" smtClean="0"/>
              <a:t>Forced saving to reduce poverty among the very old </a:t>
            </a:r>
          </a:p>
          <a:p>
            <a:pPr lvl="1"/>
            <a:r>
              <a:rPr lang="en-US" dirty="0" smtClean="0"/>
              <a:t>Prevent higher rates of early benefit claiming</a:t>
            </a:r>
          </a:p>
          <a:p>
            <a:r>
              <a:rPr lang="en-US" dirty="0" smtClean="0"/>
              <a:t>The magnitude of the labor supply distortion</a:t>
            </a:r>
          </a:p>
          <a:p>
            <a:r>
              <a:rPr lang="en-US" dirty="0" smtClean="0"/>
              <a:t>Educate older workers the saving aspects of the earnings test </a:t>
            </a:r>
            <a:br>
              <a:rPr lang="en-US" dirty="0" smtClean="0"/>
            </a:br>
            <a:r>
              <a:rPr lang="en-US" dirty="0" smtClean="0"/>
              <a:t>(Brown et al. 2013)</a:t>
            </a:r>
          </a:p>
          <a:p>
            <a:r>
              <a:rPr lang="en-US" dirty="0" smtClean="0"/>
              <a:t>More broadly, educate people about the system that a large majority of older Americans relies on for all or most of their retirement income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 Light Background Slide Template">
  <a:themeElements>
    <a:clrScheme name="Custom Blue">
      <a:dk1>
        <a:srgbClr val="10335A"/>
      </a:dk1>
      <a:lt1>
        <a:sysClr val="window" lastClr="FFFFFF"/>
      </a:lt1>
      <a:dk2>
        <a:srgbClr val="10335A"/>
      </a:dk2>
      <a:lt2>
        <a:srgbClr val="EEECE1"/>
      </a:lt2>
      <a:accent1>
        <a:srgbClr val="184E8A"/>
      </a:accent1>
      <a:accent2>
        <a:srgbClr val="79B4E1"/>
      </a:accent2>
      <a:accent3>
        <a:srgbClr val="2067B6"/>
      </a:accent3>
      <a:accent4>
        <a:srgbClr val="A2CAE8"/>
      </a:accent4>
      <a:accent5>
        <a:srgbClr val="4D9CD7"/>
      </a:accent5>
      <a:accent6>
        <a:srgbClr val="E2DECC"/>
      </a:accent6>
      <a:hlink>
        <a:srgbClr val="0000FF"/>
      </a:hlink>
      <a:folHlink>
        <a:srgbClr val="800080"/>
      </a:folHlink>
    </a:clrScheme>
    <a:fontScheme name="Mathematica-1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>
        <a:normAutofit/>
      </a:bodyPr>
      <a:lstStyle>
        <a:defPPr>
          <a:spcBef>
            <a:spcPct val="20000"/>
          </a:spcBef>
          <a:defRPr sz="1600" b="1" dirty="0" smtClean="0">
            <a:solidFill>
              <a:srgbClr val="00A0AF"/>
            </a:solidFill>
            <a:latin typeface="Arial Black"/>
            <a:cs typeface="Arial Black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Light Background Slide Template</Template>
  <TotalTime>3562</TotalTime>
  <Words>302</Words>
  <Application>Microsoft Macintosh PowerPoint</Application>
  <PresentationFormat>On-screen Show (4:3)</PresentationFormat>
  <Paragraphs>76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 Light Background Slide Template</vt:lpstr>
      <vt:lpstr>The Social Security Earnings Test and Retirement: New Evidence from Behavior Near the Exempt Amount</vt:lpstr>
      <vt:lpstr>Does labor supply respond to the Social Security earnings test?</vt:lpstr>
      <vt:lpstr>Does labor supply respond to the Social Security earnings test?</vt:lpstr>
      <vt:lpstr>Background of the Social Security earnings test</vt:lpstr>
      <vt:lpstr>Background of the Social Security earnings test </vt:lpstr>
      <vt:lpstr>What I like about this study</vt:lpstr>
      <vt:lpstr>Things worth a consideration</vt:lpstr>
      <vt:lpstr>Moving forward</vt:lpstr>
    </vt:vector>
  </TitlesOfParts>
  <Company>Mathematica,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Social Security Earnings Test and Retirement: New Evidence from Behavior Near the Exempt Amount</dc:title>
  <dc:creator>AWu</dc:creator>
  <cp:lastModifiedBy>Amy Grzybowski</cp:lastModifiedBy>
  <cp:revision>245</cp:revision>
  <cp:lastPrinted>2013-05-31T17:28:00Z</cp:lastPrinted>
  <dcterms:created xsi:type="dcterms:W3CDTF">2014-07-30T13:56:13Z</dcterms:created>
  <dcterms:modified xsi:type="dcterms:W3CDTF">2014-08-06T21:40:58Z</dcterms:modified>
</cp:coreProperties>
</file>