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embeddings/oleObject1.bin" ContentType="application/vnd.openxmlformats-officedocument.oleObject"/>
  <Override PartName="/ppt/notesSlides/notesSlide19.xml" ContentType="application/vnd.openxmlformats-officedocument.presentationml.notesSlide+xml"/>
  <Override PartName="/ppt/embeddings/oleObject2.bin" ContentType="application/vnd.openxmlformats-officedocument.oleObject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326" r:id="rId2"/>
    <p:sldId id="331" r:id="rId3"/>
    <p:sldId id="332" r:id="rId4"/>
    <p:sldId id="333" r:id="rId5"/>
    <p:sldId id="361" r:id="rId6"/>
    <p:sldId id="362" r:id="rId7"/>
    <p:sldId id="327" r:id="rId8"/>
    <p:sldId id="372" r:id="rId9"/>
    <p:sldId id="359" r:id="rId10"/>
    <p:sldId id="334" r:id="rId11"/>
    <p:sldId id="360" r:id="rId12"/>
    <p:sldId id="339" r:id="rId13"/>
    <p:sldId id="365" r:id="rId14"/>
    <p:sldId id="367" r:id="rId15"/>
    <p:sldId id="368" r:id="rId16"/>
    <p:sldId id="369" r:id="rId17"/>
    <p:sldId id="340" r:id="rId18"/>
    <p:sldId id="352" r:id="rId19"/>
    <p:sldId id="371" r:id="rId20"/>
    <p:sldId id="370" r:id="rId21"/>
    <p:sldId id="350" r:id="rId2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BE8D1"/>
    <a:srgbClr val="9F8B79"/>
    <a:srgbClr val="FF0000"/>
    <a:srgbClr val="FFFFEB"/>
    <a:srgbClr val="FCFEE8"/>
    <a:srgbClr val="FFFFEF"/>
    <a:srgbClr val="FEFEE2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6" autoAdjust="0"/>
    <p:restoredTop sz="94333" autoAdjust="0"/>
  </p:normalViewPr>
  <p:slideViewPr>
    <p:cSldViewPr snapToGrid="0">
      <p:cViewPr>
        <p:scale>
          <a:sx n="70" d="100"/>
          <a:sy n="70" d="100"/>
        </p:scale>
        <p:origin x="-203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36" y="-28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urageous\Administration\Executive\CRR\Dissemination-Outreach\Remarks\2012\April%20-%20RRC%20-%20August\Slide%201.xlsx" TargetMode="External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new%20table%20for%20women%202%20paper-decomposi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uuv\for%20work\women%20and%20SS\lastest%20table\figure_2_and_3%20new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uuv\for%20work\women%20and%20SS\lastest%20table\figure_2_and_3%20new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BendPoint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BendPoin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new%20table%20for%20women%202%20paper-decomposi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new%20table%20for%20women%202%20paper-decomposi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new%20table%20for%20women%202%20paper-decomposi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res\centers\Ibp\NKaramch\RRC\Does%20SS%20continue%20to%20favor%20couples\docs\new%20table%20for%20women%202%20paper-decomposi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4165722626751"/>
          <c:y val="0.0555273819714962"/>
          <c:w val="0.939448751802546"/>
          <c:h val="0.760139438898676"/>
        </c:manualLayout>
      </c:layout>
      <c:lineChart>
        <c:grouping val="standard"/>
        <c:varyColors val="0"/>
        <c:ser>
          <c:idx val="0"/>
          <c:order val="0"/>
          <c:tx>
            <c:strRef>
              <c:f>Sheet1!$F$16</c:f>
              <c:strCache>
                <c:ptCount val="1"/>
                <c:pt idx="0">
                  <c:v>All women 25-34</c:v>
                </c:pt>
              </c:strCache>
            </c:strRef>
          </c:tx>
          <c:spPr>
            <a:ln w="25400" cap="sq" cmpd="sng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Sheet1!$A$45:$A$51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Sheet1!$C$5:$C$11</c:f>
              <c:numCache>
                <c:formatCode>General</c:formatCode>
                <c:ptCount val="7"/>
                <c:pt idx="0">
                  <c:v>0.3672888</c:v>
                </c:pt>
                <c:pt idx="1">
                  <c:v>0.4371075</c:v>
                </c:pt>
                <c:pt idx="2">
                  <c:v>0.5338955</c:v>
                </c:pt>
                <c:pt idx="3">
                  <c:v>0.6444117</c:v>
                </c:pt>
                <c:pt idx="4">
                  <c:v>0.6964895</c:v>
                </c:pt>
                <c:pt idx="5">
                  <c:v>0.7191436</c:v>
                </c:pt>
                <c:pt idx="6">
                  <c:v>0.7288524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Sheet1!$G$16</c:f>
              <c:strCache>
                <c:ptCount val="1"/>
                <c:pt idx="0">
                  <c:v>Married women 25-34</c:v>
                </c:pt>
              </c:strCache>
            </c:strRef>
          </c:tx>
          <c:spPr>
            <a:ln w="25400">
              <a:solidFill>
                <a:srgbClr val="800000"/>
              </a:solidFill>
            </a:ln>
          </c:spPr>
          <c:marker>
            <c:symbol val="none"/>
          </c:marker>
          <c:cat>
            <c:strRef>
              <c:f>Sheet1!$A$45:$A$51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Sheet1!$C$60:$C$66</c:f>
              <c:numCache>
                <c:formatCode>General</c:formatCode>
                <c:ptCount val="7"/>
                <c:pt idx="0">
                  <c:v>0.3362502</c:v>
                </c:pt>
                <c:pt idx="1">
                  <c:v>0.4139778</c:v>
                </c:pt>
                <c:pt idx="2">
                  <c:v>0.4958701</c:v>
                </c:pt>
                <c:pt idx="3">
                  <c:v>0.6122906</c:v>
                </c:pt>
                <c:pt idx="4">
                  <c:v>0.6757441</c:v>
                </c:pt>
                <c:pt idx="5">
                  <c:v>0.6942499</c:v>
                </c:pt>
                <c:pt idx="6">
                  <c:v>0.6967362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5608088"/>
        <c:axId val="2115380728"/>
      </c:lineChart>
      <c:catAx>
        <c:axId val="206560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ysClr val="window" lastClr="FFFFFF">
                <a:lumMod val="50000"/>
              </a:sysClr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115380728"/>
        <c:crosses val="autoZero"/>
        <c:auto val="1"/>
        <c:lblAlgn val="ctr"/>
        <c:lblOffset val="100"/>
        <c:noMultiLvlLbl val="0"/>
      </c:catAx>
      <c:valAx>
        <c:axId val="2115380728"/>
        <c:scaling>
          <c:orientation val="minMax"/>
          <c:min val="0.3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spPr>
          <a:ln w="3175">
            <a:solidFill>
              <a:sysClr val="window" lastClr="FFFFFF">
                <a:lumMod val="50000"/>
              </a:sysClr>
            </a:solidFill>
          </a:ln>
        </c:spPr>
        <c:crossAx val="206560808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06130078840389"/>
          <c:y val="0.591036508417812"/>
          <c:w val="0.380625229287388"/>
          <c:h val="0.178915155603941"/>
        </c:manualLayout>
      </c:layout>
      <c:overlay val="1"/>
      <c:spPr>
        <a:solidFill>
          <a:srgbClr val="EBE8D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noFill/>
  </c:spPr>
  <c:txPr>
    <a:bodyPr/>
    <a:lstStyle/>
    <a:p>
      <a:pPr>
        <a:defRPr sz="1400" baseline="0">
          <a:latin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87486208455739"/>
          <c:y val="0.0648691613631308"/>
          <c:w val="0.739494195838769"/>
          <c:h val="0.6500767724118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'Table 7'!$V$2</c:f>
              <c:strCache>
                <c:ptCount val="1"/>
                <c:pt idx="0">
                  <c:v>% Explained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'Table 7'!$T$3:$U$8</c:f>
              <c:multiLvlStrCache>
                <c:ptCount val="6"/>
                <c:lvl>
                  <c:pt idx="0">
                    <c:v>Men</c:v>
                  </c:pt>
                  <c:pt idx="1">
                    <c:v>Women</c:v>
                  </c:pt>
                  <c:pt idx="2">
                    <c:v>Never Married</c:v>
                  </c:pt>
                  <c:pt idx="3">
                    <c:v>Married</c:v>
                  </c:pt>
                  <c:pt idx="4">
                    <c:v>Widowed</c:v>
                  </c:pt>
                  <c:pt idx="5">
                    <c:v>Divorced</c:v>
                  </c:pt>
                </c:lvl>
                <c:lvl>
                  <c:pt idx="0">
                    <c:v>Individual level</c:v>
                  </c:pt>
                  <c:pt idx="2">
                    <c:v>Household level</c:v>
                  </c:pt>
                </c:lvl>
              </c:multiLvlStrCache>
            </c:multiLvlStrRef>
          </c:cat>
          <c:val>
            <c:numRef>
              <c:f>'Table 7'!$V$3:$V$8</c:f>
              <c:numCache>
                <c:formatCode>0.0%</c:formatCode>
                <c:ptCount val="6"/>
                <c:pt idx="0">
                  <c:v>0.407508665722795</c:v>
                </c:pt>
                <c:pt idx="1">
                  <c:v>0.743707500544681</c:v>
                </c:pt>
                <c:pt idx="2">
                  <c:v>0.79869337384358</c:v>
                </c:pt>
                <c:pt idx="3">
                  <c:v>0.686917366977998</c:v>
                </c:pt>
                <c:pt idx="4">
                  <c:v>0.0</c:v>
                </c:pt>
                <c:pt idx="5">
                  <c:v>0.187899347869046</c:v>
                </c:pt>
              </c:numCache>
            </c:numRef>
          </c:val>
        </c:ser>
        <c:ser>
          <c:idx val="1"/>
          <c:order val="1"/>
          <c:tx>
            <c:strRef>
              <c:f>'Table 7'!$W$2</c:f>
              <c:strCache>
                <c:ptCount val="1"/>
                <c:pt idx="0">
                  <c:v>% Unexplained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multiLvlStrRef>
              <c:f>'Table 7'!$T$3:$U$8</c:f>
              <c:multiLvlStrCache>
                <c:ptCount val="6"/>
                <c:lvl>
                  <c:pt idx="0">
                    <c:v>Men</c:v>
                  </c:pt>
                  <c:pt idx="1">
                    <c:v>Women</c:v>
                  </c:pt>
                  <c:pt idx="2">
                    <c:v>Never Married</c:v>
                  </c:pt>
                  <c:pt idx="3">
                    <c:v>Married</c:v>
                  </c:pt>
                  <c:pt idx="4">
                    <c:v>Widowed</c:v>
                  </c:pt>
                  <c:pt idx="5">
                    <c:v>Divorced</c:v>
                  </c:pt>
                </c:lvl>
                <c:lvl>
                  <c:pt idx="0">
                    <c:v>Individual level</c:v>
                  </c:pt>
                  <c:pt idx="2">
                    <c:v>Household level</c:v>
                  </c:pt>
                </c:lvl>
              </c:multiLvlStrCache>
            </c:multiLvlStrRef>
          </c:cat>
          <c:val>
            <c:numRef>
              <c:f>'Table 7'!$W$3:$W$8</c:f>
              <c:numCache>
                <c:formatCode>0.0%</c:formatCode>
                <c:ptCount val="6"/>
                <c:pt idx="0">
                  <c:v>0.592491334277205</c:v>
                </c:pt>
                <c:pt idx="1">
                  <c:v>0.256292499455319</c:v>
                </c:pt>
                <c:pt idx="2">
                  <c:v>0.20130662615642</c:v>
                </c:pt>
                <c:pt idx="3">
                  <c:v>0.313082633022002</c:v>
                </c:pt>
                <c:pt idx="4">
                  <c:v>1.0</c:v>
                </c:pt>
                <c:pt idx="5">
                  <c:v>0.812100652130954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4123240"/>
        <c:axId val="2101588328"/>
      </c:barChart>
      <c:catAx>
        <c:axId val="2104123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01588328"/>
        <c:crosses val="autoZero"/>
        <c:auto val="1"/>
        <c:lblAlgn val="ctr"/>
        <c:lblOffset val="100"/>
        <c:noMultiLvlLbl val="0"/>
      </c:catAx>
      <c:valAx>
        <c:axId val="2101588328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tx1">
                  <a:alpha val="1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2104123240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813431067086542"/>
          <c:y val="0.451836767873581"/>
          <c:w val="0.186568932913458"/>
          <c:h val="0.24118465152037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09497928379168"/>
          <c:y val="0.0687719318455077"/>
          <c:w val="0.866446031398517"/>
          <c:h val="0.642476036061462"/>
        </c:manualLayout>
      </c:layout>
      <c:lineChart>
        <c:grouping val="standard"/>
        <c:varyColors val="0"/>
        <c:ser>
          <c:idx val="0"/>
          <c:order val="0"/>
          <c:spPr>
            <a:ln w="25400" cmpd="sng">
              <a:solidFill>
                <a:srgbClr val="800000"/>
              </a:solidFill>
            </a:ln>
          </c:spPr>
          <c:marker>
            <c:symbol val="none"/>
          </c:marker>
          <c:cat>
            <c:strRef>
              <c:f>'Earning Ratio Table '!$A$4:$A$10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'Earning Ratio Table '!$B$4:$B$7</c:f>
              <c:numCache>
                <c:formatCode>General</c:formatCode>
                <c:ptCount val="4"/>
                <c:pt idx="0">
                  <c:v>0.2875592</c:v>
                </c:pt>
                <c:pt idx="1">
                  <c:v>0.3346273</c:v>
                </c:pt>
                <c:pt idx="2">
                  <c:v>0.4426194</c:v>
                </c:pt>
                <c:pt idx="3">
                  <c:v>0.5538898</c:v>
                </c:pt>
              </c:numCache>
            </c:numRef>
          </c:val>
          <c:smooth val="0"/>
        </c:ser>
        <c:ser>
          <c:idx val="1"/>
          <c:order val="1"/>
          <c:spPr>
            <a:ln>
              <a:solidFill>
                <a:srgbClr val="800000"/>
              </a:solidFill>
              <a:prstDash val="dash"/>
            </a:ln>
          </c:spPr>
          <c:marker>
            <c:symbol val="none"/>
          </c:marker>
          <c:cat>
            <c:strRef>
              <c:f>'Earning Ratio Table '!$A$4:$A$10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'Earning Ratio Table '!$G$4:$G$10</c:f>
              <c:numCache>
                <c:formatCode>General</c:formatCode>
                <c:ptCount val="7"/>
                <c:pt idx="3">
                  <c:v>0.5538898</c:v>
                </c:pt>
                <c:pt idx="4">
                  <c:v>0.583513999999999</c:v>
                </c:pt>
                <c:pt idx="5">
                  <c:v>0.5933978</c:v>
                </c:pt>
                <c:pt idx="6">
                  <c:v>0.673948800000001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181048"/>
        <c:axId val="2115184264"/>
      </c:lineChart>
      <c:catAx>
        <c:axId val="2115181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2115184264"/>
        <c:crosses val="autoZero"/>
        <c:auto val="1"/>
        <c:lblAlgn val="ctr"/>
        <c:lblOffset val="130"/>
        <c:tickLblSkip val="1"/>
        <c:noMultiLvlLbl val="0"/>
      </c:catAx>
      <c:valAx>
        <c:axId val="2115184264"/>
        <c:scaling>
          <c:orientation val="minMax"/>
          <c:min val="0.2"/>
        </c:scaling>
        <c:delete val="0"/>
        <c:axPos val="l"/>
        <c:majorGridlines>
          <c:spPr>
            <a:ln w="3175">
              <a:solidFill>
                <a:srgbClr val="FFFFFF">
                  <a:lumMod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FFFFFF">
                <a:lumMod val="50000"/>
              </a:srgbClr>
            </a:solidFill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211518104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2965597820255"/>
          <c:y val="0.0473272024574563"/>
          <c:w val="0.869894340130561"/>
          <c:h val="0.744787676846309"/>
        </c:manualLayout>
      </c:layout>
      <c:lineChart>
        <c:grouping val="standard"/>
        <c:varyColors val="0"/>
        <c:ser>
          <c:idx val="1"/>
          <c:order val="0"/>
          <c:tx>
            <c:strRef>
              <c:f>Sheet5!$D$4</c:f>
              <c:strCache>
                <c:ptCount val="1"/>
                <c:pt idx="0">
                  <c:v>25-34</c:v>
                </c:pt>
              </c:strCache>
            </c:strRef>
          </c:tx>
          <c:spPr>
            <a:ln w="25400" cmpd="sng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Sheet5!$A$69:$A$75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Sheet5!$B$12:$B$18</c:f>
              <c:numCache>
                <c:formatCode>General</c:formatCode>
                <c:ptCount val="7"/>
                <c:pt idx="0">
                  <c:v>0.8345289</c:v>
                </c:pt>
                <c:pt idx="1">
                  <c:v>0.7990363</c:v>
                </c:pt>
                <c:pt idx="2">
                  <c:v>0.7533304</c:v>
                </c:pt>
                <c:pt idx="3">
                  <c:v>0.6746584</c:v>
                </c:pt>
                <c:pt idx="4">
                  <c:v>0.6330691</c:v>
                </c:pt>
                <c:pt idx="5">
                  <c:v>0.5902072</c:v>
                </c:pt>
                <c:pt idx="6">
                  <c:v>0.5911934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Sheet5!$D$7</c:f>
              <c:strCache>
                <c:ptCount val="1"/>
                <c:pt idx="0">
                  <c:v>55-64</c:v>
                </c:pt>
              </c:strCache>
            </c:strRef>
          </c:tx>
          <c:spPr>
            <a:ln w="25400" cmpd="sng">
              <a:solidFill>
                <a:srgbClr val="800000"/>
              </a:solidFill>
              <a:prstDash val="solid"/>
            </a:ln>
          </c:spPr>
          <c:marker>
            <c:symbol val="none"/>
          </c:marker>
          <c:cat>
            <c:strRef>
              <c:f>Sheet5!$A$69:$A$75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Sheet5!$B$69:$B$72</c:f>
              <c:numCache>
                <c:formatCode>General</c:formatCode>
                <c:ptCount val="4"/>
                <c:pt idx="0">
                  <c:v>0.689239</c:v>
                </c:pt>
                <c:pt idx="1">
                  <c:v>0.6844123</c:v>
                </c:pt>
                <c:pt idx="2">
                  <c:v>0.6398294</c:v>
                </c:pt>
                <c:pt idx="3">
                  <c:v>0.6090876</c:v>
                </c:pt>
              </c:numCache>
            </c:numRef>
          </c:val>
          <c:smooth val="0"/>
        </c:ser>
        <c:ser>
          <c:idx val="2"/>
          <c:order val="2"/>
          <c:tx>
            <c:v>Projected</c:v>
          </c:tx>
          <c:spPr>
            <a:ln w="25400">
              <a:solidFill>
                <a:srgbClr val="800000"/>
              </a:solidFill>
              <a:prstDash val="dash"/>
            </a:ln>
          </c:spPr>
          <c:marker>
            <c:symbol val="none"/>
          </c:marker>
          <c:cat>
            <c:strRef>
              <c:f>Sheet5!$A$69:$A$75</c:f>
              <c:strCache>
                <c:ptCount val="7"/>
                <c:pt idx="0">
                  <c:v>1931-1935</c:v>
                </c:pt>
                <c:pt idx="1">
                  <c:v>1936-1941</c:v>
                </c:pt>
                <c:pt idx="2">
                  <c:v>1942-1947</c:v>
                </c:pt>
                <c:pt idx="3">
                  <c:v>1948-1953</c:v>
                </c:pt>
                <c:pt idx="4">
                  <c:v>1954-1959</c:v>
                </c:pt>
                <c:pt idx="5">
                  <c:v>1960-1965</c:v>
                </c:pt>
                <c:pt idx="6">
                  <c:v>1966-1975</c:v>
                </c:pt>
              </c:strCache>
            </c:strRef>
          </c:cat>
          <c:val>
            <c:numRef>
              <c:f>Sheet5!$E$69:$E$75</c:f>
              <c:numCache>
                <c:formatCode>General</c:formatCode>
                <c:ptCount val="7"/>
                <c:pt idx="3">
                  <c:v>0.6090876</c:v>
                </c:pt>
                <c:pt idx="4">
                  <c:v>0.585560499999999</c:v>
                </c:pt>
                <c:pt idx="5">
                  <c:v>0.5688018</c:v>
                </c:pt>
                <c:pt idx="6">
                  <c:v>0.563756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4804088"/>
        <c:axId val="2115219208"/>
      </c:lineChart>
      <c:catAx>
        <c:axId val="206480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FFFFFF">
                <a:lumMod val="50000"/>
              </a:srgbClr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2115219208"/>
        <c:crosses val="autoZero"/>
        <c:auto val="1"/>
        <c:lblAlgn val="ctr"/>
        <c:lblOffset val="100"/>
        <c:noMultiLvlLbl val="0"/>
      </c:catAx>
      <c:valAx>
        <c:axId val="2115219208"/>
        <c:scaling>
          <c:orientation val="minMax"/>
          <c:min val="0.3"/>
        </c:scaling>
        <c:delete val="0"/>
        <c:axPos val="l"/>
        <c:majorGridlines>
          <c:spPr>
            <a:ln w="3175">
              <a:solidFill>
                <a:srgbClr val="FFFFFF">
                  <a:lumMod val="50000"/>
                </a:srgb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FFFFFF">
                <a:lumMod val="50000"/>
              </a:srgbClr>
            </a:solidFill>
          </a:ln>
        </c:spPr>
        <c:crossAx val="2064804088"/>
        <c:crosses val="autoZero"/>
        <c:crossBetween val="between"/>
        <c:majorUnit val="0.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10184118574865"/>
          <c:y val="0.0895016299318705"/>
          <c:w val="0.155622638479542"/>
          <c:h val="0.189680825451811"/>
        </c:manualLayout>
      </c:layout>
      <c:overlay val="0"/>
      <c:spPr>
        <a:solidFill>
          <a:srgbClr val="EBE8D1"/>
        </a:solidFill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3753280839895"/>
          <c:y val="0.0633232384413487"/>
          <c:w val="0.769856905159873"/>
          <c:h val="0.8195506291622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2'!$A$3</c:f>
              <c:strCache>
                <c:ptCount val="1"/>
                <c:pt idx="0">
                  <c:v>Retired worker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2'!$B$2:$H$2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 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'Figure 2'!$B$3:$H$3</c:f>
              <c:numCache>
                <c:formatCode>0.00</c:formatCode>
                <c:ptCount val="7"/>
                <c:pt idx="0">
                  <c:v>44.2</c:v>
                </c:pt>
                <c:pt idx="1">
                  <c:v>55.3</c:v>
                </c:pt>
                <c:pt idx="2">
                  <c:v>59.47</c:v>
                </c:pt>
                <c:pt idx="3">
                  <c:v>67.91</c:v>
                </c:pt>
                <c:pt idx="4">
                  <c:v>70.5</c:v>
                </c:pt>
                <c:pt idx="5">
                  <c:v>71.77</c:v>
                </c:pt>
                <c:pt idx="6">
                  <c:v>75.16999999999998</c:v>
                </c:pt>
              </c:numCache>
            </c:numRef>
          </c:val>
        </c:ser>
        <c:ser>
          <c:idx val="1"/>
          <c:order val="1"/>
          <c:tx>
            <c:strRef>
              <c:f>'Figure 2'!$A$4</c:f>
              <c:strCache>
                <c:ptCount val="1"/>
                <c:pt idx="0">
                  <c:v>Dually entitled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2'!$B$2:$H$2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 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'Figure 2'!$B$4:$H$4</c:f>
              <c:numCache>
                <c:formatCode>0.00</c:formatCode>
                <c:ptCount val="7"/>
                <c:pt idx="0">
                  <c:v>31.31</c:v>
                </c:pt>
                <c:pt idx="1">
                  <c:v>28.34</c:v>
                </c:pt>
                <c:pt idx="2">
                  <c:v>27.91</c:v>
                </c:pt>
                <c:pt idx="3">
                  <c:v>23.92</c:v>
                </c:pt>
                <c:pt idx="4">
                  <c:v>21.62</c:v>
                </c:pt>
                <c:pt idx="5">
                  <c:v>20.57</c:v>
                </c:pt>
                <c:pt idx="6">
                  <c:v>17.73</c:v>
                </c:pt>
              </c:numCache>
            </c:numRef>
          </c:val>
        </c:ser>
        <c:ser>
          <c:idx val="2"/>
          <c:order val="2"/>
          <c:tx>
            <c:strRef>
              <c:f>'Figure 2'!$A$5</c:f>
              <c:strCache>
                <c:ptCount val="1"/>
                <c:pt idx="0">
                  <c:v>Auxiliary only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2'!$B$2:$H$2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 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'Figure 2'!$B$5:$H$5</c:f>
              <c:numCache>
                <c:formatCode>0.00</c:formatCode>
                <c:ptCount val="7"/>
                <c:pt idx="0">
                  <c:v>24.5</c:v>
                </c:pt>
                <c:pt idx="1">
                  <c:v>16.35</c:v>
                </c:pt>
                <c:pt idx="2">
                  <c:v>12.62</c:v>
                </c:pt>
                <c:pt idx="3">
                  <c:v>8.16</c:v>
                </c:pt>
                <c:pt idx="4">
                  <c:v>7.87</c:v>
                </c:pt>
                <c:pt idx="5">
                  <c:v>7.659999999999999</c:v>
                </c:pt>
                <c:pt idx="6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0953912"/>
        <c:axId val="2100949448"/>
      </c:barChart>
      <c:catAx>
        <c:axId val="21009539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2100949448"/>
        <c:crosses val="autoZero"/>
        <c:auto val="1"/>
        <c:lblAlgn val="ctr"/>
        <c:lblOffset val="100"/>
        <c:noMultiLvlLbl val="0"/>
      </c:catAx>
      <c:valAx>
        <c:axId val="2100949448"/>
        <c:scaling>
          <c:orientation val="minMax"/>
          <c:max val="100.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100953912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840734681579909"/>
          <c:y val="0.344074626640299"/>
          <c:w val="0.157182012745853"/>
          <c:h val="0.4876718459642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21292036110478"/>
          <c:y val="0.0361940332030623"/>
          <c:w val="0.920758516769731"/>
          <c:h val="0.7867267325080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numFmt formatCode="#,##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'Figure 2'!$L$2:$R$2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 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'Figure 2'!$L$3:$R$3</c:f>
              <c:numCache>
                <c:formatCode>0.00</c:formatCode>
                <c:ptCount val="7"/>
                <c:pt idx="0">
                  <c:v>83.88922</c:v>
                </c:pt>
                <c:pt idx="1">
                  <c:v>80.33176</c:v>
                </c:pt>
                <c:pt idx="2">
                  <c:v>80.39542</c:v>
                </c:pt>
                <c:pt idx="3">
                  <c:v>75.39459</c:v>
                </c:pt>
                <c:pt idx="4">
                  <c:v>72.65791</c:v>
                </c:pt>
                <c:pt idx="5">
                  <c:v>71.96299</c:v>
                </c:pt>
                <c:pt idx="6">
                  <c:v>67.85883999999999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972952"/>
        <c:axId val="2101040456"/>
      </c:lineChart>
      <c:catAx>
        <c:axId val="210097295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1040456"/>
        <c:crosses val="autoZero"/>
        <c:auto val="1"/>
        <c:lblAlgn val="ctr"/>
        <c:lblOffset val="100"/>
        <c:noMultiLvlLbl val="0"/>
      </c:catAx>
      <c:valAx>
        <c:axId val="2101040456"/>
        <c:scaling>
          <c:orientation val="minMax"/>
          <c:max val="100.0"/>
        </c:scaling>
        <c:delete val="0"/>
        <c:axPos val="l"/>
        <c:majorGridlines>
          <c:spPr>
            <a:ln>
              <a:solidFill>
                <a:schemeClr val="tx1">
                  <a:alpha val="9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0972952"/>
        <c:crosses val="autoZero"/>
        <c:crossBetween val="between"/>
        <c:majorUnit val="20.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788181131529"/>
          <c:y val="0.0482983325161985"/>
          <c:w val="0.855152891271521"/>
          <c:h val="0.725236988406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2'!$W$2</c:f>
              <c:strCache>
                <c:ptCount val="1"/>
                <c:pt idx="0">
                  <c:v>DE1 
(1931–1935)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2'!$W$3:$W$5</c:f>
              <c:numCache>
                <c:formatCode>0.00</c:formatCode>
                <c:ptCount val="3"/>
                <c:pt idx="0">
                  <c:v>1.413347</c:v>
                </c:pt>
                <c:pt idx="1">
                  <c:v>1.000174</c:v>
                </c:pt>
                <c:pt idx="2">
                  <c:v>2.565434</c:v>
                </c:pt>
              </c:numCache>
            </c:numRef>
          </c:val>
        </c:ser>
        <c:ser>
          <c:idx val="1"/>
          <c:order val="1"/>
          <c:tx>
            <c:strRef>
              <c:f>'Table 2'!$X$2</c:f>
              <c:strCache>
                <c:ptCount val="1"/>
                <c:pt idx="0">
                  <c:v>DE2 
(1936–1941)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2'!$X$3:$X$5</c:f>
              <c:numCache>
                <c:formatCode>0.00</c:formatCode>
                <c:ptCount val="3"/>
                <c:pt idx="0">
                  <c:v>1.422702</c:v>
                </c:pt>
                <c:pt idx="1">
                  <c:v>1.020853</c:v>
                </c:pt>
                <c:pt idx="2">
                  <c:v>2.243226</c:v>
                </c:pt>
              </c:numCache>
            </c:numRef>
          </c:val>
        </c:ser>
        <c:ser>
          <c:idx val="2"/>
          <c:order val="2"/>
          <c:tx>
            <c:strRef>
              <c:f>'Table 2'!$Y$2</c:f>
              <c:strCache>
                <c:ptCount val="1"/>
                <c:pt idx="0">
                  <c:v>War Baby
(1942–1947)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2'!$Y$3:$Y$5</c:f>
              <c:numCache>
                <c:formatCode>0.00</c:formatCode>
                <c:ptCount val="3"/>
                <c:pt idx="0">
                  <c:v>1.219133</c:v>
                </c:pt>
                <c:pt idx="1">
                  <c:v>0.9066522</c:v>
                </c:pt>
                <c:pt idx="2">
                  <c:v>1.794891</c:v>
                </c:pt>
              </c:numCache>
            </c:numRef>
          </c:val>
        </c:ser>
        <c:ser>
          <c:idx val="3"/>
          <c:order val="3"/>
          <c:tx>
            <c:strRef>
              <c:f>'Table 2'!$Z$2</c:f>
              <c:strCache>
                <c:ptCount val="1"/>
                <c:pt idx="0">
                  <c:v>EBB 
(1948–1953)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2'!$Z$3:$Z$5</c:f>
              <c:numCache>
                <c:formatCode>0.00</c:formatCode>
                <c:ptCount val="3"/>
                <c:pt idx="0">
                  <c:v>1.162993</c:v>
                </c:pt>
                <c:pt idx="1">
                  <c:v>0.9104857</c:v>
                </c:pt>
                <c:pt idx="2">
                  <c:v>1.544974</c:v>
                </c:pt>
              </c:numCache>
            </c:numRef>
          </c:val>
        </c:ser>
        <c:ser>
          <c:idx val="4"/>
          <c:order val="4"/>
          <c:tx>
            <c:strRef>
              <c:f>'Table 2'!$AA$2</c:f>
              <c:strCache>
                <c:ptCount val="1"/>
                <c:pt idx="0">
                  <c:v>MBB 
(1954–1959)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2'!$AA$3:$AA$5</c:f>
              <c:numCache>
                <c:formatCode>0.00</c:formatCode>
                <c:ptCount val="3"/>
                <c:pt idx="0">
                  <c:v>1.133793</c:v>
                </c:pt>
                <c:pt idx="1">
                  <c:v>0.8910358</c:v>
                </c:pt>
                <c:pt idx="2">
                  <c:v>1.4597</c:v>
                </c:pt>
              </c:numCache>
            </c:numRef>
          </c:val>
        </c:ser>
        <c:ser>
          <c:idx val="5"/>
          <c:order val="5"/>
          <c:tx>
            <c:strRef>
              <c:f>'Table 2'!$AB$2</c:f>
              <c:strCache>
                <c:ptCount val="1"/>
                <c:pt idx="0">
                  <c:v>LBB 
(1960–1965)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2'!$AB$3:$AB$5</c:f>
              <c:numCache>
                <c:formatCode>0.00</c:formatCode>
                <c:ptCount val="3"/>
                <c:pt idx="0">
                  <c:v>1.085008</c:v>
                </c:pt>
                <c:pt idx="1">
                  <c:v>0.8915989</c:v>
                </c:pt>
                <c:pt idx="2">
                  <c:v>1.344411</c:v>
                </c:pt>
              </c:numCache>
            </c:numRef>
          </c:val>
        </c:ser>
        <c:ser>
          <c:idx val="6"/>
          <c:order val="6"/>
          <c:tx>
            <c:strRef>
              <c:f>'Table 2'!$AC$2</c:f>
              <c:strCache>
                <c:ptCount val="1"/>
                <c:pt idx="0">
                  <c:v>Gen X
(1966–1975)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2'!$V$3:$V$5</c:f>
              <c:strCache>
                <c:ptCount val="3"/>
                <c:pt idx="0">
                  <c:v>All</c:v>
                </c:pt>
                <c:pt idx="1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'Table 2'!$AC$3:$AC$5</c:f>
              <c:numCache>
                <c:formatCode>0.00</c:formatCode>
                <c:ptCount val="3"/>
                <c:pt idx="0">
                  <c:v>1.106084</c:v>
                </c:pt>
                <c:pt idx="1">
                  <c:v>0.918242</c:v>
                </c:pt>
                <c:pt idx="2">
                  <c:v>1.344536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657656"/>
        <c:axId val="2115660536"/>
      </c:barChart>
      <c:catAx>
        <c:axId val="2115657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660536"/>
        <c:crosses val="autoZero"/>
        <c:auto val="1"/>
        <c:lblAlgn val="ctr"/>
        <c:lblOffset val="100"/>
        <c:noMultiLvlLbl val="0"/>
      </c:catAx>
      <c:valAx>
        <c:axId val="2115660536"/>
        <c:scaling>
          <c:orientation val="minMax"/>
          <c:max val="3.0"/>
        </c:scaling>
        <c:delete val="0"/>
        <c:axPos val="l"/>
        <c:majorGridlines>
          <c:spPr>
            <a:ln>
              <a:solidFill>
                <a:schemeClr val="tx1">
                  <a:alpha val="14000"/>
                </a:schemeClr>
              </a:solidFill>
            </a:ln>
          </c:spPr>
        </c:majorGridlines>
        <c:numFmt formatCode="0.0" sourceLinked="0"/>
        <c:majorTickMark val="out"/>
        <c:minorTickMark val="none"/>
        <c:tickLblPos val="nextTo"/>
        <c:crossAx val="2115657656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0"/>
          <c:y val="0.856730422230242"/>
          <c:w val="1.0"/>
          <c:h val="0.14326957776975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788181131529"/>
          <c:y val="0.0482983325161985"/>
          <c:w val="0.74918271407664"/>
          <c:h val="0.847826836922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3'!$AG$2</c:f>
              <c:strCache>
                <c:ptCount val="1"/>
                <c:pt idx="0">
                  <c:v>DE1 
(1931–1935)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3'!$AG$3:$AG$4,'Table 3'!$AG$7:$AG$9)</c:f>
              <c:numCache>
                <c:formatCode>0.00</c:formatCode>
                <c:ptCount val="5"/>
                <c:pt idx="0">
                  <c:v>1.35886</c:v>
                </c:pt>
                <c:pt idx="1">
                  <c:v>1.264636</c:v>
                </c:pt>
                <c:pt idx="2">
                  <c:v>1.339201</c:v>
                </c:pt>
                <c:pt idx="3">
                  <c:v>1.682715</c:v>
                </c:pt>
                <c:pt idx="4">
                  <c:v>1.314235</c:v>
                </c:pt>
              </c:numCache>
            </c:numRef>
          </c:val>
        </c:ser>
        <c:ser>
          <c:idx val="1"/>
          <c:order val="1"/>
          <c:tx>
            <c:strRef>
              <c:f>'Table 3'!$AH$2</c:f>
              <c:strCache>
                <c:ptCount val="1"/>
                <c:pt idx="0">
                  <c:v>DE2 
(1936–1941)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3'!$AH$3:$AH$4,'Table 3'!$AH$7:$AH$9)</c:f>
              <c:numCache>
                <c:formatCode>0.00</c:formatCode>
                <c:ptCount val="5"/>
                <c:pt idx="0">
                  <c:v>1.350822</c:v>
                </c:pt>
                <c:pt idx="1">
                  <c:v>1.220619</c:v>
                </c:pt>
                <c:pt idx="2">
                  <c:v>1.327982</c:v>
                </c:pt>
                <c:pt idx="3">
                  <c:v>1.645764</c:v>
                </c:pt>
                <c:pt idx="4">
                  <c:v>1.365777</c:v>
                </c:pt>
              </c:numCache>
            </c:numRef>
          </c:val>
        </c:ser>
        <c:ser>
          <c:idx val="2"/>
          <c:order val="2"/>
          <c:tx>
            <c:strRef>
              <c:f>'Table 3'!$AI$2</c:f>
              <c:strCache>
                <c:ptCount val="1"/>
                <c:pt idx="0">
                  <c:v>War Baby
(1942–1947)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3'!$AI$3:$AI$4,'Table 3'!$AI$7:$AI$9)</c:f>
              <c:numCache>
                <c:formatCode>0.00</c:formatCode>
                <c:ptCount val="5"/>
                <c:pt idx="0">
                  <c:v>1.181687</c:v>
                </c:pt>
                <c:pt idx="1">
                  <c:v>1.048359</c:v>
                </c:pt>
                <c:pt idx="2">
                  <c:v>1.166317</c:v>
                </c:pt>
                <c:pt idx="3">
                  <c:v>1.467766</c:v>
                </c:pt>
                <c:pt idx="4">
                  <c:v>1.191381</c:v>
                </c:pt>
              </c:numCache>
            </c:numRef>
          </c:val>
        </c:ser>
        <c:ser>
          <c:idx val="3"/>
          <c:order val="3"/>
          <c:tx>
            <c:strRef>
              <c:f>'Table 3'!$AJ$2</c:f>
              <c:strCache>
                <c:ptCount val="1"/>
                <c:pt idx="0">
                  <c:v>EBB 
(1948–1953)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3'!$AJ$3:$AJ$4,'Table 3'!$AJ$7:$AJ$9)</c:f>
              <c:numCache>
                <c:formatCode>0.00</c:formatCode>
                <c:ptCount val="5"/>
                <c:pt idx="0">
                  <c:v>1.112728</c:v>
                </c:pt>
                <c:pt idx="1">
                  <c:v>1.009221</c:v>
                </c:pt>
                <c:pt idx="2">
                  <c:v>1.100243</c:v>
                </c:pt>
                <c:pt idx="3">
                  <c:v>1.288033</c:v>
                </c:pt>
                <c:pt idx="4">
                  <c:v>1.125482</c:v>
                </c:pt>
              </c:numCache>
            </c:numRef>
          </c:val>
        </c:ser>
        <c:ser>
          <c:idx val="4"/>
          <c:order val="4"/>
          <c:tx>
            <c:strRef>
              <c:f>'Table 3'!$AK$2</c:f>
              <c:strCache>
                <c:ptCount val="1"/>
                <c:pt idx="0">
                  <c:v>MBB 
(1954–1959)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3'!$AK$3:$AK$4,'Table 3'!$AK$7:$AK$9)</c:f>
              <c:numCache>
                <c:formatCode>0.00</c:formatCode>
                <c:ptCount val="5"/>
                <c:pt idx="0">
                  <c:v>1.083812</c:v>
                </c:pt>
                <c:pt idx="1">
                  <c:v>1.065579</c:v>
                </c:pt>
                <c:pt idx="2">
                  <c:v>1.070899</c:v>
                </c:pt>
                <c:pt idx="3">
                  <c:v>1.267315</c:v>
                </c:pt>
                <c:pt idx="4">
                  <c:v>1.091792</c:v>
                </c:pt>
              </c:numCache>
            </c:numRef>
          </c:val>
        </c:ser>
        <c:ser>
          <c:idx val="5"/>
          <c:order val="5"/>
          <c:tx>
            <c:strRef>
              <c:f>'Table 3'!$AL$2</c:f>
              <c:strCache>
                <c:ptCount val="1"/>
                <c:pt idx="0">
                  <c:v>LBB 
(1960–1965)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3'!$AL$3:$AL$4,'Table 3'!$AL$7:$AL$9)</c:f>
              <c:numCache>
                <c:formatCode>0.00</c:formatCode>
                <c:ptCount val="5"/>
                <c:pt idx="0">
                  <c:v>1.063046</c:v>
                </c:pt>
                <c:pt idx="1">
                  <c:v>1.043651</c:v>
                </c:pt>
                <c:pt idx="2">
                  <c:v>1.0565</c:v>
                </c:pt>
                <c:pt idx="3">
                  <c:v>1.21289</c:v>
                </c:pt>
                <c:pt idx="4">
                  <c:v>1.042738</c:v>
                </c:pt>
              </c:numCache>
            </c:numRef>
          </c:val>
        </c:ser>
        <c:ser>
          <c:idx val="6"/>
          <c:order val="6"/>
          <c:tx>
            <c:strRef>
              <c:f>'Table 3'!$AM$2</c:f>
              <c:strCache>
                <c:ptCount val="1"/>
                <c:pt idx="0">
                  <c:v>Gen X
(1966–1975)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('Table 3'!$AF$3:$AF$4,'Table 3'!$AF$7:$AF$9)</c:f>
              <c:strCache>
                <c:ptCount val="5"/>
                <c:pt idx="0">
                  <c:v>All</c:v>
                </c:pt>
                <c:pt idx="1">
                  <c:v>Never married</c:v>
                </c:pt>
                <c:pt idx="2">
                  <c:v>Currently married</c:v>
                </c:pt>
                <c:pt idx="3">
                  <c:v>Widowed </c:v>
                </c:pt>
                <c:pt idx="4">
                  <c:v>Divorced </c:v>
                </c:pt>
              </c:strCache>
            </c:strRef>
          </c:cat>
          <c:val>
            <c:numRef>
              <c:f>('Table 3'!$AM$3:$AM$4,'Table 3'!$AM$7:$AM$9)</c:f>
              <c:numCache>
                <c:formatCode>0.00</c:formatCode>
                <c:ptCount val="5"/>
                <c:pt idx="0">
                  <c:v>1.074065</c:v>
                </c:pt>
                <c:pt idx="1">
                  <c:v>1.030292</c:v>
                </c:pt>
                <c:pt idx="2">
                  <c:v>1.066743</c:v>
                </c:pt>
                <c:pt idx="3">
                  <c:v>1.23263</c:v>
                </c:pt>
                <c:pt idx="4">
                  <c:v>1.071339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734520"/>
        <c:axId val="2115737400"/>
      </c:barChart>
      <c:catAx>
        <c:axId val="2115734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737400"/>
        <c:crosses val="autoZero"/>
        <c:auto val="1"/>
        <c:lblAlgn val="ctr"/>
        <c:lblOffset val="100"/>
        <c:noMultiLvlLbl val="0"/>
      </c:catAx>
      <c:valAx>
        <c:axId val="2115737400"/>
        <c:scaling>
          <c:orientation val="minMax"/>
          <c:max val="2.5"/>
        </c:scaling>
        <c:delete val="0"/>
        <c:axPos val="l"/>
        <c:majorGridlines>
          <c:spPr>
            <a:ln>
              <a:solidFill>
                <a:schemeClr val="tx1">
                  <a:alpha val="13000"/>
                </a:schemeClr>
              </a:solidFill>
            </a:ln>
          </c:spPr>
        </c:majorGridlines>
        <c:numFmt formatCode="0.0" sourceLinked="0"/>
        <c:majorTickMark val="out"/>
        <c:minorTickMark val="none"/>
        <c:tickLblPos val="nextTo"/>
        <c:crossAx val="2115734520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817332843128905"/>
          <c:y val="0.124598137249413"/>
          <c:w val="0.175108971119578"/>
          <c:h val="0.80114030181137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91086009253808"/>
          <c:y val="0.0348314343060059"/>
          <c:w val="0.801629179859543"/>
          <c:h val="0.816912274201019"/>
        </c:manualLayout>
      </c:layout>
      <c:lineChart>
        <c:grouping val="standard"/>
        <c:varyColors val="0"/>
        <c:ser>
          <c:idx val="1"/>
          <c:order val="0"/>
          <c:tx>
            <c:strRef>
              <c:f>'Table 3'!$AX$4</c:f>
              <c:strCache>
                <c:ptCount val="1"/>
                <c:pt idx="0">
                  <c:v>Never married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0.0558129859678927"/>
                  <c:y val="-0.0125668386361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31007214426607"/>
                  <c:y val="-0.00942512897707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3'!$AY$2:$BE$2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3'!$AY$4:$BE$4</c:f>
              <c:numCache>
                <c:formatCode>0.0%</c:formatCode>
                <c:ptCount val="7"/>
                <c:pt idx="0">
                  <c:v>-0.0186996</c:v>
                </c:pt>
                <c:pt idx="1">
                  <c:v>-0.0171924</c:v>
                </c:pt>
                <c:pt idx="2">
                  <c:v>-0.0035315</c:v>
                </c:pt>
                <c:pt idx="3">
                  <c:v>-0.0009415</c:v>
                </c:pt>
                <c:pt idx="4">
                  <c:v>-0.0068434</c:v>
                </c:pt>
                <c:pt idx="5">
                  <c:v>-0.0041829</c:v>
                </c:pt>
                <c:pt idx="6">
                  <c:v>-0.0032189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'Table 3'!$AX$6</c:f>
              <c:strCache>
                <c:ptCount val="1"/>
                <c:pt idx="0">
                  <c:v>Married/Two earners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736334668922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155036072133035"/>
                  <c:y val="-0.0157085482951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3'!$AY$2:$BE$2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3'!$AY$6:$BE$6</c:f>
              <c:numCache>
                <c:formatCode>0.0%</c:formatCode>
                <c:ptCount val="7"/>
                <c:pt idx="0">
                  <c:v>-0.0213664</c:v>
                </c:pt>
                <c:pt idx="1">
                  <c:v>-0.022737</c:v>
                </c:pt>
                <c:pt idx="2">
                  <c:v>-0.0118261</c:v>
                </c:pt>
                <c:pt idx="3">
                  <c:v>-0.0075423</c:v>
                </c:pt>
                <c:pt idx="4">
                  <c:v>-0.0061537</c:v>
                </c:pt>
                <c:pt idx="5">
                  <c:v>-0.0049232</c:v>
                </c:pt>
                <c:pt idx="6">
                  <c:v>-0.0061218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'Table 3'!$AX$9</c:f>
              <c:strCache>
                <c:ptCount val="1"/>
                <c:pt idx="0">
                  <c:v>Divorced 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0.057363346689223"/>
                  <c:y val="0.0125668386361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0"/>
                  <c:y val="0.01885025795415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3'!$AY$2:$BE$2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3'!$AY$9:$BE$9</c:f>
              <c:numCache>
                <c:formatCode>0.0%</c:formatCode>
                <c:ptCount val="7"/>
                <c:pt idx="0">
                  <c:v>-0.0233684</c:v>
                </c:pt>
                <c:pt idx="1">
                  <c:v>-0.0308291</c:v>
                </c:pt>
                <c:pt idx="2">
                  <c:v>-0.0175522</c:v>
                </c:pt>
                <c:pt idx="3">
                  <c:v>-0.0119798</c:v>
                </c:pt>
                <c:pt idx="4">
                  <c:v>-0.0093365</c:v>
                </c:pt>
                <c:pt idx="5">
                  <c:v>-0.0045081</c:v>
                </c:pt>
                <c:pt idx="6">
                  <c:v>-0.007346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'Table 3'!$AX$5</c:f>
              <c:strCache>
                <c:ptCount val="1"/>
                <c:pt idx="0">
                  <c:v>Married/Single earner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0.0651151502958747"/>
                  <c:y val="0.0125668386361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0.0"/>
                  <c:y val="0.00942512897707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3'!$AY$2:$BE$2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3'!$AY$5:$BE$5</c:f>
              <c:numCache>
                <c:formatCode>0.0%</c:formatCode>
                <c:ptCount val="7"/>
                <c:pt idx="0">
                  <c:v>-0.038303</c:v>
                </c:pt>
                <c:pt idx="1">
                  <c:v>-0.0440472</c:v>
                </c:pt>
                <c:pt idx="2">
                  <c:v>-0.0392062</c:v>
                </c:pt>
                <c:pt idx="3">
                  <c:v>-0.0380071</c:v>
                </c:pt>
                <c:pt idx="4">
                  <c:v>-0.0328893</c:v>
                </c:pt>
                <c:pt idx="5">
                  <c:v>-0.0216952</c:v>
                </c:pt>
                <c:pt idx="6">
                  <c:v>-0.0241275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'Table 3'!$AX$8</c:f>
              <c:strCache>
                <c:ptCount val="1"/>
                <c:pt idx="0">
                  <c:v>Widowed 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0.0604640681318837"/>
                  <c:y val="0.0062834193180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155036072133035"/>
                  <c:y val="-0.01570854829512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3'!$AY$2:$BE$2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3'!$AY$8:$BE$8</c:f>
              <c:numCache>
                <c:formatCode>0.0%</c:formatCode>
                <c:ptCount val="7"/>
                <c:pt idx="0">
                  <c:v>-0.0481976</c:v>
                </c:pt>
                <c:pt idx="1">
                  <c:v>-0.0490275</c:v>
                </c:pt>
                <c:pt idx="2">
                  <c:v>-0.0418834</c:v>
                </c:pt>
                <c:pt idx="3">
                  <c:v>-0.0275217</c:v>
                </c:pt>
                <c:pt idx="4">
                  <c:v>-0.0257149</c:v>
                </c:pt>
                <c:pt idx="5">
                  <c:v>-0.0221736</c:v>
                </c:pt>
                <c:pt idx="6">
                  <c:v>-0.0232405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849656"/>
        <c:axId val="2115852632"/>
      </c:lineChart>
      <c:catAx>
        <c:axId val="2115849656"/>
        <c:scaling>
          <c:orientation val="minMax"/>
        </c:scaling>
        <c:delete val="0"/>
        <c:axPos val="b"/>
        <c:majorTickMark val="out"/>
        <c:minorTickMark val="none"/>
        <c:tickLblPos val="high"/>
        <c:crossAx val="2115852632"/>
        <c:crosses val="autoZero"/>
        <c:auto val="1"/>
        <c:lblAlgn val="ctr"/>
        <c:lblOffset val="100"/>
        <c:noMultiLvlLbl val="0"/>
      </c:catAx>
      <c:valAx>
        <c:axId val="2115852632"/>
        <c:scaling>
          <c:orientation val="minMax"/>
          <c:max val="0.0"/>
          <c:min val="-0.05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2115849656"/>
        <c:crosses val="autoZero"/>
        <c:crossBetween val="between"/>
        <c:majorUnit val="0.01"/>
      </c:valAx>
    </c:plotArea>
    <c:legend>
      <c:legendPos val="r"/>
      <c:layout>
        <c:manualLayout>
          <c:xMode val="edge"/>
          <c:yMode val="edge"/>
          <c:x val="0.71164511339729"/>
          <c:y val="0.597640749211171"/>
          <c:w val="0.264786962125542"/>
          <c:h val="0.40235925078882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91086009253808"/>
          <c:y val="0.0348314343060059"/>
          <c:w val="0.801629179859543"/>
          <c:h val="0.816912274201019"/>
        </c:manualLayout>
      </c:layout>
      <c:lineChart>
        <c:grouping val="standard"/>
        <c:varyColors val="0"/>
        <c:ser>
          <c:idx val="2"/>
          <c:order val="0"/>
          <c:tx>
            <c:strRef>
              <c:f>'Table 3'!$AO$5</c:f>
              <c:strCache>
                <c:ptCount val="1"/>
                <c:pt idx="0">
                  <c:v>Married/Single earner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0.0603589217140033"/>
                  <c:y val="-0.00589072655850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'Table 3'!$AP$2:$AV$2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3'!$AP$5:$AV$5</c:f>
              <c:numCache>
                <c:formatCode>0%</c:formatCode>
                <c:ptCount val="7"/>
                <c:pt idx="0">
                  <c:v>0.8637661</c:v>
                </c:pt>
                <c:pt idx="1">
                  <c:v>0.9123462</c:v>
                </c:pt>
                <c:pt idx="2">
                  <c:v>0.8308525</c:v>
                </c:pt>
                <c:pt idx="3">
                  <c:v>0.7692146</c:v>
                </c:pt>
                <c:pt idx="4">
                  <c:v>0.6903895</c:v>
                </c:pt>
                <c:pt idx="5">
                  <c:v>0.6775411</c:v>
                </c:pt>
                <c:pt idx="6">
                  <c:v>0.6748349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'Table 3'!$AO$8</c:f>
              <c:strCache>
                <c:ptCount val="1"/>
                <c:pt idx="0">
                  <c:v>Widowed 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0.0570962772970301"/>
                  <c:y val="0.00589072655850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163132220848657"/>
                  <c:y val="-0.0235629062340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'Table 3'!$AP$2:$AV$2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3'!$AP$8:$AV$8</c:f>
              <c:numCache>
                <c:formatCode>0%</c:formatCode>
                <c:ptCount val="7"/>
                <c:pt idx="0">
                  <c:v>0.825914</c:v>
                </c:pt>
                <c:pt idx="1">
                  <c:v>0.8250725</c:v>
                </c:pt>
                <c:pt idx="2">
                  <c:v>0.7929798</c:v>
                </c:pt>
                <c:pt idx="3">
                  <c:v>0.6971421</c:v>
                </c:pt>
                <c:pt idx="4">
                  <c:v>0.6980032</c:v>
                </c:pt>
                <c:pt idx="5">
                  <c:v>0.6694977</c:v>
                </c:pt>
                <c:pt idx="6">
                  <c:v>0.6825382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'Table 3'!$AO$6</c:f>
              <c:strCache>
                <c:ptCount val="1"/>
                <c:pt idx="0">
                  <c:v>Married/Two earners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87275995055167"/>
                  <c:y val="0.00589072655850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'Table 3'!$AP$2:$AV$2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3'!$AP$6:$AV$6</c:f>
              <c:numCache>
                <c:formatCode>0%</c:formatCode>
                <c:ptCount val="7"/>
                <c:pt idx="0">
                  <c:v>0.78492</c:v>
                </c:pt>
                <c:pt idx="1">
                  <c:v>0.8113014</c:v>
                </c:pt>
                <c:pt idx="2">
                  <c:v>0.6729671</c:v>
                </c:pt>
                <c:pt idx="3">
                  <c:v>0.6154531</c:v>
                </c:pt>
                <c:pt idx="4">
                  <c:v>0.5906322</c:v>
                </c:pt>
                <c:pt idx="5">
                  <c:v>0.5687187</c:v>
                </c:pt>
                <c:pt idx="6">
                  <c:v>0.5877336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'Table 3'!$AO$9</c:f>
              <c:strCache>
                <c:ptCount val="1"/>
                <c:pt idx="0">
                  <c:v>Divorced </c:v>
                </c:pt>
              </c:strCache>
            </c:strRef>
          </c:tx>
          <c:spPr>
            <a:ln w="317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3833632880057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176721796755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'Table 3'!$AP$2:$AV$2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3'!$AP$9:$AV$9</c:f>
              <c:numCache>
                <c:formatCode>0%</c:formatCode>
                <c:ptCount val="7"/>
                <c:pt idx="0">
                  <c:v>0.7065973</c:v>
                </c:pt>
                <c:pt idx="1">
                  <c:v>0.7546767</c:v>
                </c:pt>
                <c:pt idx="2">
                  <c:v>0.6360204</c:v>
                </c:pt>
                <c:pt idx="3">
                  <c:v>0.625895</c:v>
                </c:pt>
                <c:pt idx="4">
                  <c:v>0.6114035</c:v>
                </c:pt>
                <c:pt idx="5">
                  <c:v>0.5506574</c:v>
                </c:pt>
                <c:pt idx="6">
                  <c:v>0.5713264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'Table 3'!$AO$4</c:f>
              <c:strCache>
                <c:ptCount val="1"/>
                <c:pt idx="0">
                  <c:v>Never married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554649550885435"/>
                  <c:y val="0.00883608983775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163132220848657"/>
                  <c:y val="0.0294536327925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'Table 3'!$AP$2:$AV$2</c:f>
              <c:strCache>
                <c:ptCount val="7"/>
                <c:pt idx="0">
                  <c:v>DE1 
(1931–1935) </c:v>
                </c:pt>
                <c:pt idx="1">
                  <c:v>DE2 
(1936–1941)</c:v>
                </c:pt>
                <c:pt idx="2">
                  <c:v>War Baby
(1942–1947)</c:v>
                </c:pt>
                <c:pt idx="3">
                  <c:v>EBB 
(1948–1953)</c:v>
                </c:pt>
                <c:pt idx="4">
                  <c:v>MBB 
(1954–1959)</c:v>
                </c:pt>
                <c:pt idx="5">
                  <c:v>LBB 
(1960–1965)</c:v>
                </c:pt>
                <c:pt idx="6">
                  <c:v>Gen X
(1966–1975)</c:v>
                </c:pt>
              </c:strCache>
            </c:strRef>
          </c:cat>
          <c:val>
            <c:numRef>
              <c:f>'Table 3'!$AP$4:$AV$4</c:f>
              <c:numCache>
                <c:formatCode>0%</c:formatCode>
                <c:ptCount val="7"/>
                <c:pt idx="0">
                  <c:v>0.6674712</c:v>
                </c:pt>
                <c:pt idx="1">
                  <c:v>0.7000945</c:v>
                </c:pt>
                <c:pt idx="2">
                  <c:v>0.5459373</c:v>
                </c:pt>
                <c:pt idx="3">
                  <c:v>0.5135947</c:v>
                </c:pt>
                <c:pt idx="4">
                  <c:v>0.5542509</c:v>
                </c:pt>
                <c:pt idx="5">
                  <c:v>0.5464569</c:v>
                </c:pt>
                <c:pt idx="6">
                  <c:v>0.542611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5959176"/>
        <c:axId val="2115961960"/>
      </c:lineChart>
      <c:catAx>
        <c:axId val="2115959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961960"/>
        <c:crosses val="autoZero"/>
        <c:auto val="1"/>
        <c:lblAlgn val="ctr"/>
        <c:lblOffset val="100"/>
        <c:noMultiLvlLbl val="0"/>
      </c:catAx>
      <c:valAx>
        <c:axId val="2115961960"/>
        <c:scaling>
          <c:orientation val="minMax"/>
          <c:max val="1.0"/>
        </c:scaling>
        <c:delete val="0"/>
        <c:axPos val="l"/>
        <c:majorGridlines>
          <c:spPr>
            <a:ln>
              <a:solidFill>
                <a:schemeClr val="tx1">
                  <a:alpha val="12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crossAx val="2115959176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0.628210481569524"/>
          <c:y val="0.502920095750209"/>
          <c:w val="0.371789518430476"/>
          <c:h val="0.29697928913393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0.64657</cdr:x>
      <cdr:y>0.39251</cdr:y>
    </cdr:from>
    <cdr:to>
      <cdr:x>0.88061</cdr:x>
      <cdr:y>0.4316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2339" y="2468306"/>
          <a:ext cx="2027903" cy="245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0.6513</cdr:x>
      <cdr:y>0.40228</cdr:y>
    </cdr:from>
    <cdr:to>
      <cdr:x>0.85225</cdr:x>
      <cdr:y>0.44137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43306" y="2529758"/>
          <a:ext cx="1741129" cy="2458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0.64657</cdr:x>
      <cdr:y>0.42345</cdr:y>
    </cdr:from>
    <cdr:to>
      <cdr:x>0.82657</cdr:x>
      <cdr:y>0.46417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02339" y="2662903"/>
          <a:ext cx="1559642" cy="256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0.40174</cdr:x>
      <cdr:y>0.90524</cdr:y>
    </cdr:from>
    <cdr:to>
      <cdr:x>0.60623</cdr:x>
      <cdr:y>0.94921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478099" y="5689260"/>
          <a:ext cx="1770382" cy="276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>
              <a:latin typeface="Times New Roman" pitchFamily="18" charset="0"/>
              <a:cs typeface="Times New Roman" pitchFamily="18" charset="0"/>
            </a:rPr>
            <a:t>Birth year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0.10621</cdr:x>
      <cdr:y>0.05667</cdr:y>
    </cdr:from>
    <cdr:to>
      <cdr:x>0.47153</cdr:x>
      <cdr:y>0.17667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9699" y="196772"/>
          <a:ext cx="1856262" cy="416688"/>
        </a:xfrm>
        <a:prstGeom xmlns:a="http://schemas.openxmlformats.org/drawingml/2006/main" prst="rect">
          <a:avLst/>
        </a:prstGeom>
        <a:ln xmlns:a="http://schemas.openxmlformats.org/drawingml/2006/main" w="3175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- -</a:t>
          </a:r>
          <a:r>
            <a:rPr lang="en-US" sz="2400" baseline="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rPr>
            <a:t> - - - 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Projected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endParaRPr lang="en-US" sz="140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en-US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0.40336</cdr:x>
      <cdr:y>0.90416</cdr:y>
    </cdr:from>
    <cdr:to>
      <cdr:x>0.5806</cdr:x>
      <cdr:y>0.95475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49609" y="3668794"/>
          <a:ext cx="900607" cy="205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300" dirty="0">
              <a:latin typeface="Times New Roman" pitchFamily="18" charset="0"/>
              <a:cs typeface="Times New Roman" pitchFamily="18" charset="0"/>
            </a:rPr>
            <a:t>Birth </a:t>
          </a:r>
          <a:r>
            <a:rPr lang="en-US" sz="1300" dirty="0" smtClean="0">
              <a:latin typeface="Times New Roman" pitchFamily="18" charset="0"/>
              <a:cs typeface="Times New Roman" pitchFamily="18" charset="0"/>
            </a:rPr>
            <a:t>year</a:t>
          </a:r>
          <a:endParaRPr lang="en-US" sz="130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30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3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0.11617</cdr:x>
      <cdr:y>0.09667</cdr:y>
    </cdr:from>
    <cdr:to>
      <cdr:x>0.45558</cdr:x>
      <cdr:y>0.17201</cdr:y>
    </cdr:to>
    <cdr:sp macro="" textlink="">
      <cdr:nvSpPr>
        <cdr:cNvPr id="4" name="Rectangle 3"/>
        <cdr:cNvSpPr/>
      </cdr:nvSpPr>
      <cdr:spPr bwMode="auto">
        <a:xfrm xmlns:a="http://schemas.openxmlformats.org/drawingml/2006/main">
          <a:off x="590310" y="335667"/>
          <a:ext cx="172462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0.6764</cdr:x>
      <cdr:y>0.44049</cdr:y>
    </cdr:from>
    <cdr:to>
      <cdr:x>0.86709</cdr:x>
      <cdr:y>0.47604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0791" y="2770026"/>
          <a:ext cx="1652296" cy="223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en-US" sz="1100"/>
            <a:t> 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0.45095</cdr:x>
      <cdr:y>0.90665</cdr:y>
    </cdr:from>
    <cdr:to>
      <cdr:x>0.62707</cdr:x>
      <cdr:y>0.97118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93692" y="3286694"/>
          <a:ext cx="973909" cy="233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300" dirty="0">
              <a:latin typeface="Times New Roman" pitchFamily="18" charset="0"/>
              <a:cs typeface="Times New Roman" pitchFamily="18" charset="0"/>
            </a:rPr>
            <a:t>Birth </a:t>
          </a:r>
          <a:r>
            <a:rPr lang="en-US" sz="1300" dirty="0" smtClean="0">
              <a:latin typeface="Times New Roman" pitchFamily="18" charset="0"/>
              <a:cs typeface="Times New Roman" pitchFamily="18" charset="0"/>
            </a:rPr>
            <a:t>year</a:t>
          </a:r>
          <a:endParaRPr lang="en-US" sz="13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342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298EBCF-06EF-EE45-A22A-3DC3B94C45FC}" type="datetime1">
              <a:rPr lang="en-US"/>
              <a:pPr>
                <a:defRPr/>
              </a:pPr>
              <a:t>8/6/14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342" y="8830627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46B7666-8565-8C49-B7EB-884A848A6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903" y="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992" y="4416108"/>
            <a:ext cx="504583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903" y="8832216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42E2EB5-BCF2-B24A-BC18-C70BAA427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9042-8441-304B-8EF7-977FF1A35729}" type="slidenum">
              <a:rPr lang="en-US"/>
              <a:pPr/>
              <a:t>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2E2EB5-BCF2-B24A-BC18-C70BAA4270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5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5025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CA04D-6744-A146-9576-C2908935E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FFF44-FF3A-6D47-A4AF-76C29B40AD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E7FE-F47E-0D46-B5E7-434F98F83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E7584-EC03-B94A-935D-9D3F4AB77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FDF2E-C2C5-CA46-97B8-B6306069E6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479DD-8E4D-DE48-BDD2-42E96B0D5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1C00F-66AC-B24A-8A6B-9D1C3FE085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B0F10-61CD-B740-A244-B9EFBF04B9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A905-C195-C241-B53A-46689F98F3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9F8B9-49DD-9844-977A-A8D5D278DE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A5090-3A55-D146-8C27-6721BF504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BF9300-967D-8A4E-B248-39FA6C606F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2.bin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746367"/>
            <a:ext cx="9144000" cy="256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dirty="0" smtClean="0">
              <a:latin typeface="Times New Roman"/>
              <a:cs typeface="Times New Roman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en-US" sz="1800" dirty="0">
                <a:latin typeface="Times New Roman"/>
                <a:cs typeface="Times New Roman"/>
              </a:rPr>
              <a:t>Nadia </a:t>
            </a:r>
            <a:r>
              <a:rPr lang="en-US" sz="1800" dirty="0" smtClean="0">
                <a:latin typeface="Times New Roman"/>
                <a:cs typeface="Times New Roman"/>
              </a:rPr>
              <a:t>S. Karamcheva </a:t>
            </a:r>
            <a:r>
              <a:rPr lang="en-US" sz="1800" dirty="0">
                <a:latin typeface="Times New Roman"/>
                <a:cs typeface="Times New Roman"/>
              </a:rPr>
              <a:t>(Urban Institute), April </a:t>
            </a:r>
            <a:r>
              <a:rPr lang="en-US" sz="1800" dirty="0" err="1" smtClean="0">
                <a:latin typeface="Times New Roman"/>
                <a:cs typeface="Times New Roman"/>
              </a:rPr>
              <a:t>Yanyuan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Wu </a:t>
            </a:r>
            <a:r>
              <a:rPr lang="en-US" sz="1800" dirty="0" smtClean="0">
                <a:latin typeface="Times New Roman"/>
                <a:cs typeface="Times New Roman"/>
              </a:rPr>
              <a:t>(</a:t>
            </a:r>
            <a:r>
              <a:rPr lang="en-US" sz="1800" dirty="0" err="1" smtClean="0">
                <a:latin typeface="Times New Roman"/>
                <a:cs typeface="Times New Roman"/>
              </a:rPr>
              <a:t>Mathematica</a:t>
            </a:r>
            <a:r>
              <a:rPr lang="en-US" sz="1800" dirty="0" smtClean="0">
                <a:latin typeface="Times New Roman"/>
                <a:cs typeface="Times New Roman"/>
              </a:rPr>
              <a:t> Policy Research),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sz="1800" dirty="0" smtClean="0">
                <a:latin typeface="Times New Roman"/>
                <a:cs typeface="Times New Roman"/>
              </a:rPr>
              <a:t>  and Alicia H. </a:t>
            </a:r>
            <a:r>
              <a:rPr lang="en-US" sz="1800" dirty="0" err="1" smtClean="0">
                <a:latin typeface="Times New Roman"/>
                <a:cs typeface="Times New Roman"/>
              </a:rPr>
              <a:t>Munnell</a:t>
            </a:r>
            <a:r>
              <a:rPr lang="en-US" sz="1800" dirty="0" smtClean="0">
                <a:latin typeface="Times New Roman"/>
                <a:cs typeface="Times New Roman"/>
              </a:rPr>
              <a:t> (Center for Retirement Research at Boston College)</a:t>
            </a:r>
            <a:br>
              <a:rPr lang="en-US" sz="1800" dirty="0" smtClean="0">
                <a:latin typeface="Times New Roman"/>
                <a:cs typeface="Times New Roman"/>
              </a:rPr>
            </a:br>
            <a:endParaRPr lang="en-US" sz="1800" dirty="0" smtClean="0">
              <a:latin typeface="Times New Roman"/>
              <a:cs typeface="Times New Roman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Annual RRC Meeting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Washington, DC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August 8, 2014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212496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Does Social Security Continue to Favor Couples?</a:t>
            </a:r>
            <a:endParaRPr lang="en-US" sz="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38"/>
          <p:cNvSpPr txBox="1">
            <a:spLocks noChangeArrowheads="1"/>
          </p:cNvSpPr>
          <p:nvPr/>
        </p:nvSpPr>
        <p:spPr bwMode="auto">
          <a:xfrm>
            <a:off x="0" y="1445493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087438" lvl="2" indent="-461963" eaLnBrk="0" hangingPunct="0">
              <a:spcBef>
                <a:spcPts val="0"/>
              </a:spcBef>
              <a:buSzPct val="60000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452438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i="1" dirty="0" smtClean="0">
                <a:latin typeface="Times New Roman"/>
                <a:cs typeface="Times New Roman"/>
              </a:rPr>
              <a:t>Modeling Income in the Near Term </a:t>
            </a:r>
            <a:r>
              <a:rPr lang="en-US" sz="2600" dirty="0" smtClean="0">
                <a:latin typeface="Times New Roman"/>
                <a:cs typeface="Times New Roman"/>
              </a:rPr>
              <a:t>(MINT)</a:t>
            </a:r>
          </a:p>
          <a:p>
            <a:pPr marL="1087438" lvl="2" indent="-461963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Depression Era 1(DE1, 1931-1935) </a:t>
            </a:r>
          </a:p>
          <a:p>
            <a:pPr marL="1087438" lvl="2" indent="-461963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Depression Era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2(DE2, 1936-1941)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1087438" lvl="2" indent="-461963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War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Baby (WB, 1942-1947)</a:t>
            </a:r>
          </a:p>
          <a:p>
            <a:pPr marL="1087438" lvl="2" indent="-461963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Baby Boomers (EBB, 1948-1953)</a:t>
            </a:r>
          </a:p>
          <a:p>
            <a:pPr marL="1146175" lvl="2" indent="-5207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Baby Boomers (MBB, 1954-1959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6175" lvl="2" indent="-5207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Baby Boomers (LBB, 1960-1965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6175" lvl="2" indent="-520700" eaLnBrk="0" hangingPunct="0"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Generation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X (GX, 1966-1975)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398" y="323008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Text Box 38"/>
              <p:cNvSpPr txBox="1">
                <a:spLocks noChangeArrowheads="1"/>
              </p:cNvSpPr>
              <p:nvPr/>
            </p:nvSpPr>
            <p:spPr bwMode="auto">
              <a:xfrm>
                <a:off x="0" y="1445493"/>
                <a:ext cx="9144000" cy="26620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509588" indent="-336550">
                  <a:buFont typeface="Arial" pitchFamily="34" charset="0"/>
                  <a:buChar char="•"/>
                </a:pP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Lifetime benefit/tax ratio 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sz="2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PV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OASI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benefits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PV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OASI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taxes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, taxes include  </a:t>
                </a:r>
                <a:r>
                  <a:rPr lang="en-US" sz="2600" i="1" dirty="0" err="1" smtClean="0">
                    <a:latin typeface="Times New Roman" pitchFamily="18" charset="0"/>
                    <a:cs typeface="Times New Roman" pitchFamily="18" charset="0"/>
                  </a:rPr>
                  <a:t>employee+employer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share</a:t>
                </a:r>
              </a:p>
              <a:p>
                <a:pPr marL="509588" indent="-336550">
                  <a:buFont typeface="Arial" pitchFamily="34" charset="0"/>
                  <a:buChar char="•"/>
                </a:pP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Net tax rate =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sz="2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PV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tax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–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PV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benefit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PV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sz="2600" b="0" i="0" dirty="0" smtClean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Times New Roman" pitchFamily="18" charset="0"/>
                            <a:cs typeface="Times New Roman" pitchFamily="18" charset="0"/>
                          </a:rPr>
                          <m:t>earnings</m:t>
                        </m:r>
                      </m:den>
                    </m:f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509588" indent="-336550">
                  <a:buFont typeface="Arial" pitchFamily="34" charset="0"/>
                  <a:buChar char="•"/>
                </a:pP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Net transfer = 1 if Net tax rate&lt;0,  0 otherwise</a:t>
                </a:r>
              </a:p>
              <a:p>
                <a:pPr marL="509587" lvl="2">
                  <a:buSzPct val="60000"/>
                </a:pP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600" dirty="0"/>
              </a:p>
            </p:txBody>
          </p:sp>
        </mc:Choice>
        <mc:Fallback xmlns="">
          <p:sp>
            <p:nvSpPr>
              <p:cNvPr id="18440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445493"/>
                <a:ext cx="9144000" cy="2662011"/>
              </a:xfrm>
              <a:prstGeom prst="rect">
                <a:avLst/>
              </a:prstGeom>
              <a:blipFill rotWithShape="1">
                <a:blip r:embed="rId3"/>
                <a:stretch>
                  <a:fillRect r="-1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5398" y="323008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Three Measures of Returns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1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7993"/>
            <a:ext cx="9004300" cy="683626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Changes in benefit/tax ratios – by Gender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9121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Median Benefit/tax ratios, Individual level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610" y="6383337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786012"/>
              </p:ext>
            </p:extLst>
          </p:nvPr>
        </p:nvGraphicFramePr>
        <p:xfrm>
          <a:off x="1078173" y="1827400"/>
          <a:ext cx="6987653" cy="408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79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7993"/>
            <a:ext cx="9004300" cy="683626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Changes in benefit/tax ratios –by </a:t>
            </a:r>
            <a:r>
              <a:rPr lang="en-US" sz="3800" dirty="0" err="1" smtClean="0">
                <a:latin typeface="Times New Roman"/>
                <a:cs typeface="Times New Roman"/>
              </a:rPr>
              <a:t>Marrital</a:t>
            </a:r>
            <a:r>
              <a:rPr lang="en-US" sz="3800" dirty="0" smtClean="0">
                <a:latin typeface="Times New Roman"/>
                <a:cs typeface="Times New Roman"/>
              </a:rPr>
              <a:t> Status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9121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Median Benefit/tax ratios, Household level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931505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976510"/>
              </p:ext>
            </p:extLst>
          </p:nvPr>
        </p:nvGraphicFramePr>
        <p:xfrm>
          <a:off x="345192" y="1525754"/>
          <a:ext cx="8453616" cy="380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0435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7993"/>
            <a:ext cx="9004300" cy="683626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Changes in median net tax rate - Household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9121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Median net tax rate, Household level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931505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530932"/>
              </p:ext>
            </p:extLst>
          </p:nvPr>
        </p:nvGraphicFramePr>
        <p:xfrm>
          <a:off x="476179" y="1889120"/>
          <a:ext cx="8191642" cy="404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553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7993"/>
            <a:ext cx="9004300" cy="683626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Changes in share with positive net transfers - Household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9121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Share with positive net transfers, Household level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931505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935118"/>
              </p:ext>
            </p:extLst>
          </p:nvPr>
        </p:nvGraphicFramePr>
        <p:xfrm>
          <a:off x="635652" y="1484198"/>
          <a:ext cx="7838349" cy="434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64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7993"/>
            <a:ext cx="9004300" cy="683626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Decline is largest for couples with husbands’ earnings in top </a:t>
            </a:r>
            <a:r>
              <a:rPr lang="en-US" sz="3800" dirty="0" err="1" smtClean="0">
                <a:latin typeface="Times New Roman"/>
                <a:cs typeface="Times New Roman"/>
              </a:rPr>
              <a:t>tercile</a:t>
            </a:r>
            <a:endParaRPr lang="en-US" sz="3800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9121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 1 vs Gen X cohort, Household level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931505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49814"/>
              </p:ext>
            </p:extLst>
          </p:nvPr>
        </p:nvGraphicFramePr>
        <p:xfrm>
          <a:off x="457200" y="2591807"/>
          <a:ext cx="8229599" cy="2855759"/>
        </p:xfrm>
        <a:graphic>
          <a:graphicData uri="http://schemas.openxmlformats.org/drawingml/2006/table">
            <a:tbl>
              <a:tblPr/>
              <a:tblGrid>
                <a:gridCol w="1566631"/>
                <a:gridCol w="590562"/>
                <a:gridCol w="995207"/>
                <a:gridCol w="1082698"/>
                <a:gridCol w="1006144"/>
                <a:gridCol w="1006144"/>
                <a:gridCol w="976069"/>
                <a:gridCol w="1006144"/>
              </a:tblGrid>
              <a:tr h="375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Ben/tax ratio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Median net tax rate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Share with positive transfers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9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DE1 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(1931–1935) 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Gen X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(1966–1975)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DE1 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(1931–1935) 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Gen X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(1966–1975)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DE1 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(1931–1935) 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Gen X</a:t>
                      </a:r>
                      <a:br>
                        <a:rPr lang="en-US" sz="1400" b="0" i="0" u="none" strike="noStrike">
                          <a:effectLst/>
                          <a:latin typeface="Tahoma"/>
                        </a:rPr>
                      </a:br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(1966–1975)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effectLst/>
                          <a:latin typeface="Tahoma"/>
                        </a:rPr>
                        <a:t>Single- earner houshold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Low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1.94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1.48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-6.5%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-5.7%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87%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81%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Husband's earnings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Median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1.42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1.15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-3.0%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-1.6%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80%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66%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High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1.29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0.93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-1.7%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0.6%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77%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41%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>
                          <a:effectLst/>
                          <a:latin typeface="Tahoma"/>
                        </a:rPr>
                        <a:t>Two-earner household 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Low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1.49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1.26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-4.2%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-3.0%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81%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Husband's earnings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Median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1.22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1.07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-1.7%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-0.8%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76%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62%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High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1.15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0.92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-1.0%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0.6%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70%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36%</a:t>
                      </a:r>
                    </a:p>
                  </a:txBody>
                  <a:tcPr marL="8208" marR="8208" marT="82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0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504667"/>
            <a:ext cx="9004300" cy="683626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Explaining differences over time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0" y="2040076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63550" indent="-290513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Factors contributing to the changes over time:</a:t>
            </a:r>
          </a:p>
          <a:p>
            <a:pPr marL="463550" indent="-290513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63550" indent="-290513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Labor force participation</a:t>
            </a:r>
          </a:p>
          <a:p>
            <a:pPr marL="173037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63550" indent="-290513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Marriage pattern</a:t>
            </a:r>
          </a:p>
          <a:p>
            <a:pPr marL="173037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463550" indent="-290513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And…changes in FRA and claiming behaviors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3400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9849" y="818865"/>
            <a:ext cx="9004300" cy="538656"/>
          </a:xfrm>
        </p:spPr>
        <p:txBody>
          <a:bodyPr>
            <a:normAutofit fontScale="90000"/>
          </a:bodyPr>
          <a:lstStyle/>
          <a:p>
            <a:pPr marL="57150" algn="l"/>
            <a:r>
              <a:rPr lang="en-US" sz="2700" dirty="0" smtClean="0">
                <a:latin typeface="Times New Roman"/>
                <a:cs typeface="Times New Roman"/>
              </a:rPr>
              <a:t>Explaining differences between DE 1(1931-1935) and Gen X (1966-1975) cohorts:</a:t>
            </a:r>
            <a:br>
              <a:rPr lang="en-US" sz="2700" dirty="0" smtClean="0">
                <a:latin typeface="Times New Roman"/>
                <a:cs typeface="Times New Roman"/>
              </a:rPr>
            </a:br>
            <a:endParaRPr lang="en-US" sz="2200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884014"/>
            <a:ext cx="787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Note: We used </a:t>
            </a:r>
            <a:r>
              <a:rPr lang="en-US" sz="12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DiNardo</a:t>
            </a:r>
            <a:r>
              <a:rPr lang="en-US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Fortin  and Lemieux (1996) semi-parametric re-weighting method to explain changes in </a:t>
            </a:r>
            <a:r>
              <a:rPr lang="en-US" sz="1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Medians</a:t>
            </a:r>
            <a:endParaRPr lang="en-US" sz="1200" dirty="0">
              <a:latin typeface="Times New Roman"/>
              <a:cs typeface="Times New Roman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579487"/>
              </p:ext>
            </p:extLst>
          </p:nvPr>
        </p:nvGraphicFramePr>
        <p:xfrm>
          <a:off x="368490" y="2197794"/>
          <a:ext cx="8096691" cy="368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828070" y="1514901"/>
            <a:ext cx="7816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/>
                <a:cs typeface="Times New Roman"/>
              </a:rPr>
              <a:t>Percent of the overall change in </a:t>
            </a:r>
            <a:r>
              <a:rPr lang="en-US" sz="1800" b="1" dirty="0">
                <a:latin typeface="Times New Roman"/>
                <a:cs typeface="Times New Roman"/>
              </a:rPr>
              <a:t>median benefit/tax ratio </a:t>
            </a:r>
            <a:r>
              <a:rPr lang="en-US" sz="1800" dirty="0">
                <a:latin typeface="Times New Roman"/>
                <a:cs typeface="Times New Roman"/>
              </a:rPr>
              <a:t>explained by differences in the characteristics between </a:t>
            </a:r>
            <a:r>
              <a:rPr lang="en-US" sz="1800" dirty="0" smtClean="0">
                <a:latin typeface="Times New Roman"/>
                <a:cs typeface="Times New Roman"/>
              </a:rPr>
              <a:t>earliest and latest cohort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29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218364"/>
            <a:ext cx="9004300" cy="682388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2700" dirty="0" smtClean="0">
                <a:latin typeface="Times New Roman"/>
                <a:cs typeface="Times New Roman"/>
              </a:rPr>
              <a:t>Explaining differences between DE 1(1931-1935) and Gen X (1966-1975) cohorts (cont.)</a:t>
            </a:r>
            <a:br>
              <a:rPr lang="en-US" sz="2700" dirty="0" smtClean="0">
                <a:latin typeface="Times New Roman"/>
                <a:cs typeface="Times New Roman"/>
              </a:rPr>
            </a:br>
            <a:endParaRPr lang="en-US" sz="2200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0" y="1604020"/>
            <a:ext cx="9144000" cy="2969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aseline="0" dirty="0" smtClean="0">
                <a:latin typeface="Times New Roman" pitchFamily="18" charset="0"/>
                <a:cs typeface="Times New Roman" pitchFamily="18" charset="0"/>
              </a:rPr>
              <a:t>Decomposition: Individuals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884014"/>
            <a:ext cx="7872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1200" dirty="0" smtClean="0">
                <a:latin typeface="Times New Roman"/>
                <a:cs typeface="Times New Roman"/>
              </a:rPr>
              <a:t>Note:  We used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Oaxaca-Blinder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decomposition to explain changes 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Means, and its application to binary outcomes developed by Yun (2004).</a:t>
            </a:r>
            <a:endParaRPr lang="en-US" sz="12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507159"/>
              </p:ext>
            </p:extLst>
          </p:nvPr>
        </p:nvGraphicFramePr>
        <p:xfrm>
          <a:off x="1095220" y="2086686"/>
          <a:ext cx="6470830" cy="3386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5" imgW="4295654" imgH="2248020" progId="Excel.Sheet.12">
                  <p:embed/>
                </p:oleObj>
              </mc:Choice>
              <mc:Fallback>
                <p:oleObj name="Worksheet" r:id="rId5" imgW="4295654" imgH="2248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5220" y="2086686"/>
                        <a:ext cx="6470830" cy="3386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18363" y="875920"/>
            <a:ext cx="8529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/>
                <a:cs typeface="Times New Roman"/>
              </a:rPr>
              <a:t>Among women, changes in labor force activity account for more than </a:t>
            </a:r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2/3</a:t>
            </a:r>
            <a:r>
              <a:rPr lang="en-US" sz="2000" dirty="0">
                <a:latin typeface="Times New Roman"/>
                <a:cs typeface="Times New Roman"/>
              </a:rPr>
              <a:t> of the difference in net tax rate and share with  positive transfers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8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380463"/>
            <a:ext cx="8970962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Changing role of women: labor supply</a:t>
            </a:r>
            <a:endParaRPr lang="en-US" sz="3800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1305" y="5653182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</a:t>
            </a:r>
            <a:r>
              <a:rPr lang="en-US" sz="1200" dirty="0" smtClean="0">
                <a:latin typeface="Times New Roman"/>
                <a:cs typeface="Times New Roman"/>
              </a:rPr>
              <a:t>Administration </a:t>
            </a:r>
            <a:r>
              <a:rPr lang="en-US" sz="1200" i="1" dirty="0" smtClean="0">
                <a:latin typeface="Times New Roman"/>
                <a:cs typeface="Times New Roman"/>
              </a:rPr>
              <a:t>Modeling </a:t>
            </a:r>
            <a:r>
              <a:rPr lang="en-US" sz="1200" i="1" dirty="0">
                <a:latin typeface="Times New Roman"/>
                <a:cs typeface="Times New Roman"/>
              </a:rPr>
              <a:t>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5233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Labor Force Participation, by Marital Status</a:t>
            </a:r>
          </a:p>
        </p:txBody>
      </p:sp>
      <p:graphicFrame>
        <p:nvGraphicFramePr>
          <p:cNvPr id="10" name="Sha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040586"/>
              </p:ext>
            </p:extLst>
          </p:nvPr>
        </p:nvGraphicFramePr>
        <p:xfrm>
          <a:off x="1873006" y="1789592"/>
          <a:ext cx="5511642" cy="379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10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122830"/>
            <a:ext cx="9004300" cy="859809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2700" dirty="0" smtClean="0">
                <a:latin typeface="Times New Roman"/>
                <a:cs typeface="Times New Roman"/>
              </a:rPr>
              <a:t>Explaining differences between DE 1(1931-1935) and Gen X (1966-1975) cohorts (cont.)</a:t>
            </a:r>
            <a:br>
              <a:rPr lang="en-US" sz="2700" dirty="0" smtClean="0">
                <a:latin typeface="Times New Roman"/>
                <a:cs typeface="Times New Roman"/>
              </a:rPr>
            </a:br>
            <a:endParaRPr lang="en-US" sz="2200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0" y="1355854"/>
            <a:ext cx="9144000" cy="2969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aseline="0" dirty="0" smtClean="0">
                <a:latin typeface="Times New Roman" pitchFamily="18" charset="0"/>
                <a:cs typeface="Times New Roman" pitchFamily="18" charset="0"/>
              </a:rPr>
              <a:t>Decomposition: Married Couples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652" y="5884014"/>
            <a:ext cx="7872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</a:t>
            </a:r>
            <a:r>
              <a:rPr lang="en-US" sz="12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1200" dirty="0">
                <a:latin typeface="Times New Roman"/>
                <a:cs typeface="Times New Roman"/>
              </a:rPr>
              <a:t>We used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Oaxaca-Blinder decomposition to explain changes in Means, and its application to binary outcomes developed by Yun (2004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200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626565"/>
              </p:ext>
            </p:extLst>
          </p:nvPr>
        </p:nvGraphicFramePr>
        <p:xfrm>
          <a:off x="1013862" y="1775140"/>
          <a:ext cx="7116276" cy="4055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5" imgW="4495823" imgH="2562300" progId="Excel.Sheet.12">
                  <p:embed/>
                </p:oleObj>
              </mc:Choice>
              <mc:Fallback>
                <p:oleObj name="Worksheet" r:id="rId5" imgW="4495823" imgH="2562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3862" y="1775140"/>
                        <a:ext cx="7116276" cy="4055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09183" y="876691"/>
            <a:ext cx="8625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/>
                <a:cs typeface="Times New Roman"/>
              </a:rPr>
              <a:t>Wife's labor force activity accounts for more than </a:t>
            </a:r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½ </a:t>
            </a:r>
            <a:r>
              <a:rPr lang="en-US" sz="2000" dirty="0">
                <a:latin typeface="Times New Roman"/>
                <a:cs typeface="Times New Roman"/>
              </a:rPr>
              <a:t>of the change among married </a:t>
            </a:r>
            <a:r>
              <a:rPr lang="en-US" sz="2000" dirty="0" smtClean="0">
                <a:latin typeface="Times New Roman"/>
                <a:cs typeface="Times New Roman"/>
              </a:rPr>
              <a:t>couples.</a:t>
            </a:r>
            <a:r>
              <a:rPr lang="en-US" sz="2000" dirty="0">
                <a:latin typeface="Times New Roman"/>
                <a:cs typeface="Times New Roman"/>
              </a:rPr>
              <a:t/>
            </a:r>
            <a:br>
              <a:rPr lang="en-US" sz="2000" dirty="0">
                <a:latin typeface="Times New Roman"/>
                <a:cs typeface="Times New Roman"/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745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76093"/>
            <a:ext cx="9004300" cy="683626"/>
          </a:xfrm>
        </p:spPr>
        <p:txBody>
          <a:bodyPr>
            <a:normAutofit/>
          </a:bodyPr>
          <a:lstStyle/>
          <a:p>
            <a:pPr marL="57150" algn="l" eaLnBrk="1" hangingPunct="1"/>
            <a:r>
              <a:rPr lang="en-US" sz="3200" dirty="0" smtClean="0">
                <a:latin typeface="Times New Roman"/>
                <a:cs typeface="Times New Roman"/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E7584-EC03-B94A-935D-9D3F4AB776D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7223760" y="653796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9E7584-EC03-B94A-935D-9D3F4AB776D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-15240" y="1070987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0237" indent="-4572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the OASI system continues to redistribute lifetime income from singles to couples and from men to women, the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transfers appear to be shrinking over time</a:t>
            </a:r>
          </a:p>
          <a:p>
            <a:pPr marL="630237" indent="-457200">
              <a:buFont typeface="Arial" pitchFamily="34" charset="0"/>
              <a:buChar char="•"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30237" indent="-457200">
              <a:buFont typeface="Arial" pitchFamily="34" charset="0"/>
              <a:buChar char="•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Women’s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increased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labor force participation and earnings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contributed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significantly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the decline</a:t>
            </a:r>
          </a:p>
          <a:p>
            <a:pPr marL="630237" indent="-4572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30237" indent="-4572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Changing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marital patterns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significant but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impact</a:t>
            </a:r>
          </a:p>
          <a:p>
            <a:pPr marL="630237" indent="-457200">
              <a:buFont typeface="Arial" pitchFamily="34" charset="0"/>
              <a:buChar char="•"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30237" indent="-4572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Sensitivity analysis with alternative discount rates show similar results. </a:t>
            </a:r>
            <a:endParaRPr 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9700" y="4405700"/>
            <a:ext cx="9004300" cy="1844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" algn="l" fontAlgn="auto">
              <a:spcAft>
                <a:spcPts val="0"/>
              </a:spcAft>
            </a:pPr>
            <a:r>
              <a:rPr lang="en-US" sz="3000" dirty="0" smtClean="0">
                <a:latin typeface="Times New Roman"/>
                <a:cs typeface="Times New Roman"/>
              </a:rPr>
              <a:t>Next Steps</a:t>
            </a:r>
          </a:p>
          <a:p>
            <a:pPr marL="51435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validity check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HRS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51435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of the changes in median ben/tax ratio and median net tax rate using DFL (1996) approach.</a:t>
            </a:r>
            <a:endParaRPr lang="en-US" sz="2000" dirty="0">
              <a:latin typeface="Times New Roman"/>
              <a:cs typeface="Times New Roman"/>
            </a:endParaRPr>
          </a:p>
          <a:p>
            <a:pPr marL="57150" algn="l" fontAlgn="auto">
              <a:spcAft>
                <a:spcPts val="0"/>
              </a:spcAft>
            </a:pPr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050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380463"/>
            <a:ext cx="8970962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Changing role of women: earnings</a:t>
            </a:r>
            <a:endParaRPr lang="en-US" sz="3800" dirty="0" smtClean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43558706"/>
              </p:ext>
            </p:extLst>
          </p:nvPr>
        </p:nvGraphicFramePr>
        <p:xfrm>
          <a:off x="2118166" y="1671802"/>
          <a:ext cx="5081287" cy="405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146133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Ratio of Median Wife’s to Husband’s Lifetime Earnings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1305" y="5653182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</p:spTree>
    <p:extLst>
      <p:ext uri="{BB962C8B-B14F-4D97-AF65-F5344CB8AC3E}">
        <p14:creationId xmlns:p14="http://schemas.microsoft.com/office/powerpoint/2010/main" val="355677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Graphic spid="11" grpId="1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28980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Changing role of women: marital patterns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580077615"/>
              </p:ext>
            </p:extLst>
          </p:nvPr>
        </p:nvGraphicFramePr>
        <p:xfrm>
          <a:off x="1808545" y="1824315"/>
          <a:ext cx="5529806" cy="362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144235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Percent of Women Married, by Age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356921" y="4094866"/>
            <a:ext cx="1856262" cy="470434"/>
          </a:xfrm>
          <a:prstGeom prst="rect">
            <a:avLst/>
          </a:prstGeom>
          <a:ln w="3175"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-</a:t>
            </a:r>
            <a:r>
              <a:rPr lang="en-US" sz="2400" baseline="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- - 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Projected</a:t>
            </a:r>
            <a:r>
              <a:rPr lang="en-US" sz="1400" baseline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1400" baseline="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22739" y="4258893"/>
            <a:ext cx="1724628" cy="261610"/>
          </a:xfrm>
          <a:prstGeom prst="rect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71305" y="5653182"/>
            <a:ext cx="787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2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2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200" dirty="0">
                <a:latin typeface="Times New Roman"/>
                <a:cs typeface="Times New Roman"/>
              </a:rPr>
              <a:t>, </a:t>
            </a:r>
            <a:r>
              <a:rPr lang="en-US" sz="1200" dirty="0" smtClean="0">
                <a:latin typeface="Times New Roman"/>
                <a:cs typeface="Times New Roman"/>
              </a:rPr>
              <a:t>Versions 5 </a:t>
            </a:r>
            <a:br>
              <a:rPr lang="en-US" sz="1200" dirty="0" smtClean="0">
                <a:latin typeface="Times New Roman"/>
                <a:cs typeface="Times New Roman"/>
              </a:rPr>
            </a:br>
            <a:r>
              <a:rPr lang="en-US" sz="1200" dirty="0" smtClean="0">
                <a:latin typeface="Times New Roman"/>
                <a:cs typeface="Times New Roman"/>
              </a:rPr>
              <a:t>and 6. </a:t>
            </a:r>
            <a:r>
              <a:rPr lang="en-US" sz="1200" dirty="0">
                <a:latin typeface="Times New Roman"/>
                <a:cs typeface="Times New Roman"/>
              </a:rPr>
              <a:t>Washington, DC.</a:t>
            </a:r>
          </a:p>
        </p:txBody>
      </p:sp>
    </p:spTree>
    <p:extLst>
      <p:ext uri="{BB962C8B-B14F-4D97-AF65-F5344CB8AC3E}">
        <p14:creationId xmlns:p14="http://schemas.microsoft.com/office/powerpoint/2010/main" val="217740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462552"/>
            <a:ext cx="9004300" cy="820737"/>
          </a:xfrm>
        </p:spPr>
        <p:txBody>
          <a:bodyPr>
            <a:normAutofit fontScale="90000"/>
          </a:bodyPr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Changes in women’s benefit eligibility at first claiming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4790" y="5833640"/>
            <a:ext cx="78592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1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1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100" dirty="0">
                <a:latin typeface="Times New Roman"/>
                <a:cs typeface="Times New Roman"/>
              </a:rPr>
              <a:t>, Versions 5 </a:t>
            </a:r>
            <a:br>
              <a:rPr lang="en-US" sz="1100" dirty="0">
                <a:latin typeface="Times New Roman"/>
                <a:cs typeface="Times New Roman"/>
              </a:rPr>
            </a:br>
            <a:r>
              <a:rPr lang="en-US" sz="1100" dirty="0">
                <a:latin typeface="Times New Roman"/>
                <a:cs typeface="Times New Roman"/>
              </a:rPr>
              <a:t>and 6. Washington, DC.</a:t>
            </a:r>
          </a:p>
          <a:p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615924"/>
              </p:ext>
            </p:extLst>
          </p:nvPr>
        </p:nvGraphicFramePr>
        <p:xfrm>
          <a:off x="998187" y="1651379"/>
          <a:ext cx="7381538" cy="403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982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0"/>
            <a:ext cx="9004300" cy="1214651"/>
          </a:xfrm>
        </p:spPr>
        <p:txBody>
          <a:bodyPr>
            <a:normAutofit/>
          </a:bodyPr>
          <a:lstStyle/>
          <a:p>
            <a:pPr marL="57150" algn="l" eaLnBrk="1" hangingPunct="1"/>
            <a:r>
              <a:rPr lang="en-US" sz="2400" dirty="0" smtClean="0">
                <a:latin typeface="Times New Roman"/>
                <a:cs typeface="Times New Roman"/>
              </a:rPr>
              <a:t>Despite gains in work years and earnings, the majority of current and future female retirees would  still receive a higher benefit as a survivor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653" y="5083013"/>
            <a:ext cx="78592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sz="1100" dirty="0">
                <a:latin typeface="Times New Roman"/>
                <a:cs typeface="Times New Roman"/>
              </a:rPr>
              <a:t>Authors calculations using U.S. Social Security Administration. </a:t>
            </a:r>
            <a:r>
              <a:rPr lang="en-US" sz="1100" i="1" dirty="0">
                <a:latin typeface="Times New Roman"/>
                <a:cs typeface="Times New Roman"/>
              </a:rPr>
              <a:t>Modeling Income in the Near Term</a:t>
            </a:r>
            <a:r>
              <a:rPr lang="en-US" sz="1100" dirty="0">
                <a:latin typeface="Times New Roman"/>
                <a:cs typeface="Times New Roman"/>
              </a:rPr>
              <a:t>, Versions 5 </a:t>
            </a:r>
            <a:br>
              <a:rPr lang="en-US" sz="1100" dirty="0">
                <a:latin typeface="Times New Roman"/>
                <a:cs typeface="Times New Roman"/>
              </a:rPr>
            </a:br>
            <a:r>
              <a:rPr lang="en-US" sz="1100" dirty="0">
                <a:latin typeface="Times New Roman"/>
                <a:cs typeface="Times New Roman"/>
              </a:rPr>
              <a:t>and 6. Washington, DC.</a:t>
            </a:r>
          </a:p>
          <a:p>
            <a:endParaRPr 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085538"/>
              </p:ext>
            </p:extLst>
          </p:nvPr>
        </p:nvGraphicFramePr>
        <p:xfrm>
          <a:off x="1050878" y="1542197"/>
          <a:ext cx="7083188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7939" y="5361677"/>
            <a:ext cx="8553924" cy="1419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" algn="l" fontAlgn="auto">
              <a:spcAft>
                <a:spcPts val="0"/>
              </a:spcAft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6612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Percent of Married Women Who Would Receive Higher Benefit as a Survivor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8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304916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Research question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Text Box 38"/>
          <p:cNvSpPr txBox="1">
            <a:spLocks noChangeArrowheads="1"/>
          </p:cNvSpPr>
          <p:nvPr/>
        </p:nvSpPr>
        <p:spPr bwMode="auto">
          <a:xfrm>
            <a:off x="0" y="171472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09588" indent="-33655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Does Social Security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continue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favor couples if viewed from a lifetime as opposed to </a:t>
            </a:r>
            <a:r>
              <a:rPr lang="en-US" sz="2800" dirty="0" smtClean="0">
                <a:latin typeface="Times New Roman"/>
                <a:cs typeface="Times New Roman"/>
              </a:rPr>
              <a:t>point-in-time measure? That is, do lifetime benefit/tax ratios yield a different answer than initial replacement rates?</a:t>
            </a:r>
          </a:p>
          <a:p>
            <a:pPr marL="173038" eaLnBrk="0" hangingPunct="0">
              <a:spcBef>
                <a:spcPts val="0"/>
              </a:spcBef>
            </a:pPr>
            <a:endParaRPr lang="en-US" sz="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approach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indent="0" eaLnBrk="0" hangingPunct="0"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analysis will:</a:t>
            </a:r>
          </a:p>
          <a:p>
            <a:pPr marL="173038" indent="0" eaLnBrk="0" hangingPunct="0"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1) Examine trends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the ‘returns’ from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OASI :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1203325" lvl="2" indent="-346075" eaLnBrk="0" hangingPunct="0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measures: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benefit/tax ratio, net tax rate, share receiving positive transfers from OASI</a:t>
            </a:r>
          </a:p>
          <a:p>
            <a:pPr marL="1203325" lvl="2" indent="-346075" eaLnBrk="0" hangingPunct="0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Cohorts: Depression to Generation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marL="1203325" lvl="2" indent="-346075" eaLnBrk="0" hangingPunct="0">
              <a:spcBef>
                <a:spcPts val="0"/>
              </a:spcBef>
              <a:buSzPct val="60000"/>
              <a:buFont typeface="Wingdings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By gender, marital status and income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distribution</a:t>
            </a:r>
          </a:p>
          <a:p>
            <a:pPr marL="463550" lvl="2" indent="-463550" eaLnBrk="0" hangingPunct="0">
              <a:spcBef>
                <a:spcPts val="0"/>
              </a:spcBef>
              <a:buSzPct val="60000"/>
              <a:buNone/>
              <a:tabLst>
                <a:tab pos="5191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2) Decompose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differences into contributing factors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E7584-EC03-B94A-935D-9D3F4AB776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0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" y="155482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Preview of results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Text Box 38"/>
          <p:cNvSpPr txBox="1">
            <a:spLocks noChangeArrowheads="1"/>
          </p:cNvSpPr>
          <p:nvPr/>
        </p:nvSpPr>
        <p:spPr bwMode="auto">
          <a:xfrm>
            <a:off x="0" y="100739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630238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/>
                <a:cs typeface="Times New Roman"/>
              </a:rPr>
              <a:t>Decline</a:t>
            </a:r>
            <a:r>
              <a:rPr lang="en-US" dirty="0" smtClean="0">
                <a:latin typeface="Times New Roman"/>
                <a:cs typeface="Times New Roman"/>
              </a:rPr>
              <a:t> in median </a:t>
            </a:r>
            <a:r>
              <a:rPr lang="en-US" b="1" dirty="0" smtClean="0">
                <a:latin typeface="Times New Roman"/>
                <a:cs typeface="Times New Roman"/>
              </a:rPr>
              <a:t>individual</a:t>
            </a:r>
            <a:r>
              <a:rPr lang="en-US" dirty="0" smtClean="0">
                <a:latin typeface="Times New Roman"/>
                <a:cs typeface="Times New Roman"/>
              </a:rPr>
              <a:t> benefit/tax ratios </a:t>
            </a:r>
          </a:p>
          <a:p>
            <a:pPr marL="231775" eaLnBrk="0" hangingPunct="0">
              <a:spcBef>
                <a:spcPts val="0"/>
              </a:spcBef>
              <a:tabLst>
                <a:tab pos="509588" algn="l"/>
              </a:tabLst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percent between the 1930s cohort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GenXers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30238" indent="-4572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/>
                <a:cs typeface="Times New Roman"/>
              </a:rPr>
              <a:t>Decline</a:t>
            </a:r>
            <a:r>
              <a:rPr lang="en-US" dirty="0">
                <a:latin typeface="Times New Roman"/>
                <a:cs typeface="Times New Roman"/>
              </a:rPr>
              <a:t> in median </a:t>
            </a:r>
            <a:r>
              <a:rPr lang="en-US" b="1" dirty="0" smtClean="0">
                <a:latin typeface="Times New Roman"/>
                <a:cs typeface="Times New Roman"/>
              </a:rPr>
              <a:t>household </a:t>
            </a:r>
            <a:r>
              <a:rPr lang="en-US" dirty="0" smtClean="0">
                <a:latin typeface="Times New Roman"/>
                <a:cs typeface="Times New Roman"/>
              </a:rPr>
              <a:t>benefit/tax </a:t>
            </a:r>
            <a:r>
              <a:rPr lang="en-US" dirty="0">
                <a:latin typeface="Times New Roman"/>
                <a:cs typeface="Times New Roman"/>
              </a:rPr>
              <a:t>ratios </a:t>
            </a:r>
          </a:p>
          <a:p>
            <a:pPr marL="231775" eaLnBrk="0" hangingPunct="0">
              <a:spcBef>
                <a:spcPts val="0"/>
              </a:spcBef>
              <a:tabLst>
                <a:tab pos="509588" algn="l"/>
              </a:tabLst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percent between the 1930s cohort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GenXers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4675" indent="-342900" eaLnBrk="0" hangingPunct="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09588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Changes vary by gender, martial status and income distribution</a:t>
            </a:r>
          </a:p>
          <a:p>
            <a:pPr marL="231775" eaLnBrk="0" hangingPunct="0">
              <a:spcBef>
                <a:spcPts val="0"/>
              </a:spcBef>
              <a:tabLst>
                <a:tab pos="509588" algn="l"/>
              </a:tabLst>
            </a:pPr>
            <a:endParaRPr lang="en-US" dirty="0" smtClean="0">
              <a:latin typeface="Times New Roman"/>
              <a:cs typeface="Times New Roman"/>
            </a:endParaRPr>
          </a:p>
          <a:p>
            <a:pPr marL="231775" eaLnBrk="0" hangingPunct="0">
              <a:spcBef>
                <a:spcPts val="0"/>
              </a:spcBef>
              <a:tabLst>
                <a:tab pos="509588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Factors explaining the decline in the returns from the system</a:t>
            </a:r>
          </a:p>
          <a:p>
            <a:pPr marL="1031875" lvl="1" indent="-342900" eaLnBrk="0" hangingPunct="0">
              <a:spcBef>
                <a:spcPts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Increased </a:t>
            </a:r>
            <a:r>
              <a:rPr lang="en-US" dirty="0">
                <a:latin typeface="Times New Roman"/>
                <a:cs typeface="Times New Roman"/>
              </a:rPr>
              <a:t>labor supply and earnings: </a:t>
            </a:r>
            <a:r>
              <a:rPr lang="en-US" sz="2200" b="1" dirty="0">
                <a:solidFill>
                  <a:srgbClr val="800000"/>
                </a:solidFill>
                <a:latin typeface="Times New Roman"/>
                <a:cs typeface="Times New Roman"/>
              </a:rPr>
              <a:t>(from 46% to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75 %)</a:t>
            </a:r>
          </a:p>
          <a:p>
            <a:pPr marL="1031875" lvl="1" indent="-342900" eaLnBrk="0" hangingPunct="0">
              <a:spcBef>
                <a:spcPts val="0"/>
              </a:spcBef>
              <a:buSzPct val="6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Wife’s increased labor force activity explains </a:t>
            </a:r>
            <a:r>
              <a:rPr lang="en-US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&gt;1/2 </a:t>
            </a:r>
            <a:r>
              <a:rPr lang="en-US" dirty="0" smtClean="0">
                <a:latin typeface="Times New Roman"/>
                <a:cs typeface="Times New Roman"/>
              </a:rPr>
              <a:t>of the decline for couples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506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12026</TotalTime>
  <Words>1089</Words>
  <Application>Microsoft Macintosh PowerPoint</Application>
  <PresentationFormat>On-screen Show (4:3)</PresentationFormat>
  <Paragraphs>255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Worksheet</vt:lpstr>
      <vt:lpstr>PowerPoint Presentation</vt:lpstr>
      <vt:lpstr>Changing role of women: labor supply</vt:lpstr>
      <vt:lpstr>Changing role of women: earnings</vt:lpstr>
      <vt:lpstr>Changing role of women: marital patterns</vt:lpstr>
      <vt:lpstr>Changes in women’s benefit eligibility at first claiming</vt:lpstr>
      <vt:lpstr>Despite gains in work years and earnings, the majority of current and future female retirees would  still receive a higher benefit as a survivor</vt:lpstr>
      <vt:lpstr>Research question</vt:lpstr>
      <vt:lpstr>Research approach</vt:lpstr>
      <vt:lpstr>Preview of results</vt:lpstr>
      <vt:lpstr>Data</vt:lpstr>
      <vt:lpstr>Three Measures of Returns</vt:lpstr>
      <vt:lpstr>Changes in benefit/tax ratios – by Gender</vt:lpstr>
      <vt:lpstr>Changes in benefit/tax ratios –by Marrital Status</vt:lpstr>
      <vt:lpstr>Changes in median net tax rate - Household Level</vt:lpstr>
      <vt:lpstr>Changes in share with positive net transfers - Household Level</vt:lpstr>
      <vt:lpstr>Decline is largest for couples with husbands’ earnings in top tercile</vt:lpstr>
      <vt:lpstr>Explaining differences over time </vt:lpstr>
      <vt:lpstr>Explaining differences between DE 1(1931-1935) and Gen X (1966-1975) cohorts: </vt:lpstr>
      <vt:lpstr>Explaining differences between DE 1(1931-1935) and Gen X (1966-1975) cohorts (cont.) </vt:lpstr>
      <vt:lpstr>Explaining differences between DE 1(1931-1935) and Gen X (1966-1975) cohorts (cont.) </vt:lpstr>
      <vt:lpstr>Conclusion</vt:lpstr>
    </vt:vector>
  </TitlesOfParts>
  <Company>Kara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401(k) Plans</dc:title>
  <dc:creator>Kara</dc:creator>
  <cp:lastModifiedBy>Amy Grzybowski</cp:lastModifiedBy>
  <cp:revision>873</cp:revision>
  <cp:lastPrinted>2012-11-06T17:02:55Z</cp:lastPrinted>
  <dcterms:created xsi:type="dcterms:W3CDTF">2011-08-02T20:08:12Z</dcterms:created>
  <dcterms:modified xsi:type="dcterms:W3CDTF">2014-08-07T02:37:33Z</dcterms:modified>
</cp:coreProperties>
</file>