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6"/>
  </p:notesMasterIdLst>
  <p:handoutMasterIdLst>
    <p:handoutMasterId r:id="rId17"/>
  </p:handoutMasterIdLst>
  <p:sldIdLst>
    <p:sldId id="256" r:id="rId2"/>
    <p:sldId id="374" r:id="rId3"/>
    <p:sldId id="400" r:id="rId4"/>
    <p:sldId id="410" r:id="rId5"/>
    <p:sldId id="393" r:id="rId6"/>
    <p:sldId id="402" r:id="rId7"/>
    <p:sldId id="406" r:id="rId8"/>
    <p:sldId id="380" r:id="rId9"/>
    <p:sldId id="401" r:id="rId10"/>
    <p:sldId id="407" r:id="rId11"/>
    <p:sldId id="412" r:id="rId12"/>
    <p:sldId id="408" r:id="rId13"/>
    <p:sldId id="409" r:id="rId14"/>
    <p:sldId id="399"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shu" initials="s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D41"/>
    <a:srgbClr val="EBFC1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6" autoAdjust="0"/>
    <p:restoredTop sz="91182" autoAdjust="0"/>
  </p:normalViewPr>
  <p:slideViewPr>
    <p:cSldViewPr>
      <p:cViewPr>
        <p:scale>
          <a:sx n="66" d="100"/>
          <a:sy n="66" d="100"/>
        </p:scale>
        <p:origin x="-1602"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2006BCD-C3D9-4ABE-8EB3-3E08F0D35648}" type="datetimeFigureOut">
              <a:rPr lang="en-US" smtClean="0"/>
              <a:pPr/>
              <a:t>8/4/2014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1497EDC-D4BE-4927-9E90-6402270E9831}" type="slidenum">
              <a:rPr lang="en-US" smtClean="0"/>
              <a:pPr/>
              <a:t>‹#›</a:t>
            </a:fld>
            <a:endParaRPr lang="en-US"/>
          </a:p>
        </p:txBody>
      </p:sp>
    </p:spTree>
    <p:extLst>
      <p:ext uri="{BB962C8B-B14F-4D97-AF65-F5344CB8AC3E}">
        <p14:creationId xmlns:p14="http://schemas.microsoft.com/office/powerpoint/2010/main" val="744968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2FD8E04-FA41-4EF0-93A8-6D6E80A3B8F9}" type="datetimeFigureOut">
              <a:rPr lang="en-US" smtClean="0"/>
              <a:pPr/>
              <a:t>8/4/2014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688648C-D290-442B-84DE-8154F6E03552}" type="slidenum">
              <a:rPr lang="en-US" smtClean="0"/>
              <a:pPr/>
              <a:t>‹#›</a:t>
            </a:fld>
            <a:endParaRPr lang="en-US"/>
          </a:p>
        </p:txBody>
      </p:sp>
    </p:spTree>
    <p:extLst>
      <p:ext uri="{BB962C8B-B14F-4D97-AF65-F5344CB8AC3E}">
        <p14:creationId xmlns:p14="http://schemas.microsoft.com/office/powerpoint/2010/main" val="3559924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endParaRPr lang="en-US" dirty="0" smtClean="0"/>
          </a:p>
        </p:txBody>
      </p:sp>
      <p:sp>
        <p:nvSpPr>
          <p:cNvPr id="4" name="Slide Number Placeholder 3"/>
          <p:cNvSpPr>
            <a:spLocks noGrp="1"/>
          </p:cNvSpPr>
          <p:nvPr>
            <p:ph type="sldNum" sz="quarter" idx="10"/>
          </p:nvPr>
        </p:nvSpPr>
        <p:spPr/>
        <p:txBody>
          <a:bodyPr/>
          <a:lstStyle/>
          <a:p>
            <a:fld id="{D688648C-D290-442B-84DE-8154F6E0355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 </a:t>
            </a:r>
            <a:r>
              <a:rPr lang="en-US" dirty="0" err="1"/>
              <a:t>eyetracking</a:t>
            </a:r>
            <a:r>
              <a:rPr lang="en-US" dirty="0"/>
              <a:t> research shows how horizontal eye movements can play an important role in information gathering (Shi, Wedel, and </a:t>
            </a:r>
            <a:r>
              <a:rPr lang="en-US" dirty="0" err="1"/>
              <a:t>Pieters</a:t>
            </a:r>
            <a:r>
              <a:rPr lang="en-US" dirty="0"/>
              <a:t> 2013). </a:t>
            </a:r>
          </a:p>
          <a:p>
            <a:endParaRPr lang="en-US" dirty="0"/>
          </a:p>
        </p:txBody>
      </p:sp>
      <p:sp>
        <p:nvSpPr>
          <p:cNvPr id="4" name="Slide Number Placeholder 3"/>
          <p:cNvSpPr>
            <a:spLocks noGrp="1"/>
          </p:cNvSpPr>
          <p:nvPr>
            <p:ph type="sldNum" sz="quarter" idx="10"/>
          </p:nvPr>
        </p:nvSpPr>
        <p:spPr/>
        <p:txBody>
          <a:bodyPr/>
          <a:lstStyle/>
          <a:p>
            <a:fld id="{610DDFD1-FD75-4A2A-A1BA-FA33DCA7982F}" type="slidenum">
              <a:rPr lang="en-US" smtClean="0"/>
              <a:pPr/>
              <a:t>11</a:t>
            </a:fld>
            <a:endParaRPr lang="en-US"/>
          </a:p>
        </p:txBody>
      </p:sp>
    </p:spTree>
    <p:extLst>
      <p:ext uri="{BB962C8B-B14F-4D97-AF65-F5344CB8AC3E}">
        <p14:creationId xmlns:p14="http://schemas.microsoft.com/office/powerpoint/2010/main" val="134505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Subjects who received the starting claiming age listed in the columns along with life expectancy described with live-to framing indicated a desire to claim later than those who received the die-by framing in the same information display condition, but also later than those who received the starting age listed in the rows with live-to framing.</a:t>
            </a:r>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spcBef>
                <a:spcPts val="0"/>
              </a:spcBef>
              <a:spcAft>
                <a:spcPts val="600"/>
              </a:spcAft>
              <a:buNone/>
            </a:pPr>
            <a:r>
              <a:rPr lang="en-US" sz="2200" dirty="0" smtClean="0"/>
              <a:t>Tentative conclusion: If you want to present life expectation information (as being proposed in the UK) to encourage more thoughtful claiming decisions, and you also want to encourage later claiming, then the better frame for life expectation information is the Live-to frame and the better way to present cumulative payout information is to organized that information in such a way is to make the payout information at various ages more salient as rows.</a:t>
            </a:r>
          </a:p>
        </p:txBody>
      </p:sp>
      <p:sp>
        <p:nvSpPr>
          <p:cNvPr id="4" name="Slide Number Placeholder 3"/>
          <p:cNvSpPr>
            <a:spLocks noGrp="1"/>
          </p:cNvSpPr>
          <p:nvPr>
            <p:ph type="sldNum" sz="quarter" idx="10"/>
          </p:nvPr>
        </p:nvSpPr>
        <p:spPr/>
        <p:txBody>
          <a:bodyPr/>
          <a:lstStyle/>
          <a:p>
            <a:fld id="{610DDFD1-FD75-4A2A-A1BA-FA33DCA7982F}" type="slidenum">
              <a:rPr lang="en-US" smtClean="0"/>
              <a:pPr/>
              <a:t>13</a:t>
            </a:fld>
            <a:endParaRPr lang="en-US"/>
          </a:p>
        </p:txBody>
      </p:sp>
    </p:spTree>
    <p:extLst>
      <p:ext uri="{BB962C8B-B14F-4D97-AF65-F5344CB8AC3E}">
        <p14:creationId xmlns:p14="http://schemas.microsoft.com/office/powerpoint/2010/main" val="1345051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1200"/>
              </a:spcBef>
              <a:spcAft>
                <a:spcPts val="600"/>
              </a:spcAft>
            </a:pPr>
            <a:r>
              <a:rPr lang="en-US" sz="2800" dirty="0" smtClean="0"/>
              <a:t>Online sample of 1,010 US residents aged 40 and above</a:t>
            </a:r>
          </a:p>
          <a:p>
            <a:pPr>
              <a:spcBef>
                <a:spcPts val="1200"/>
              </a:spcBef>
              <a:spcAft>
                <a:spcPts val="600"/>
              </a:spcAft>
            </a:pPr>
            <a:r>
              <a:rPr lang="en-US" sz="2800" dirty="0" smtClean="0"/>
              <a:t>Study design:</a:t>
            </a:r>
            <a:r>
              <a:rPr lang="en-US" sz="2800" baseline="0" dirty="0" smtClean="0"/>
              <a:t> </a:t>
            </a:r>
            <a:r>
              <a:rPr lang="en-US" sz="2400" dirty="0" smtClean="0"/>
              <a:t>Both annuity preference and claiming age tasks (order randomized),</a:t>
            </a:r>
            <a:r>
              <a:rPr lang="en-US" sz="2400" baseline="0" dirty="0" smtClean="0"/>
              <a:t> </a:t>
            </a:r>
            <a:r>
              <a:rPr lang="en-US" sz="2400" dirty="0" smtClean="0"/>
              <a:t>Information about financial benefits either provided as monthly only or cumulative payouts for ages 70-95,</a:t>
            </a:r>
            <a:r>
              <a:rPr lang="en-US" sz="2400" baseline="0" dirty="0" smtClean="0"/>
              <a:t> </a:t>
            </a:r>
            <a:r>
              <a:rPr lang="en-US" sz="2400" dirty="0" smtClean="0"/>
              <a:t>Three variations of annuity task,</a:t>
            </a:r>
            <a:r>
              <a:rPr lang="en-US" sz="2400" baseline="0" dirty="0" smtClean="0"/>
              <a:t> </a:t>
            </a:r>
            <a:r>
              <a:rPr lang="en-US" sz="2400" dirty="0" smtClean="0"/>
              <a:t>Individual difference measures</a:t>
            </a:r>
          </a:p>
          <a:p>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Early claimers quickly focused on the information relevant to early claiming and continue to spend relatively more time on that information until the very end when they looked more at the information relevant to late claiming.</a:t>
            </a:r>
            <a:endParaRPr lang="en-US" dirty="0"/>
          </a:p>
        </p:txBody>
      </p:sp>
      <p:sp>
        <p:nvSpPr>
          <p:cNvPr id="4" name="Slide Number Placeholder 3"/>
          <p:cNvSpPr>
            <a:spLocks noGrp="1"/>
          </p:cNvSpPr>
          <p:nvPr>
            <p:ph type="sldNum" sz="quarter" idx="10"/>
          </p:nvPr>
        </p:nvSpPr>
        <p:spPr/>
        <p:txBody>
          <a:bodyPr/>
          <a:lstStyle/>
          <a:p>
            <a:fld id="{610DDFD1-FD75-4A2A-A1BA-FA33DCA7982F}" type="slidenum">
              <a:rPr lang="en-US" smtClean="0"/>
              <a:pPr/>
              <a:t>8</a:t>
            </a:fld>
            <a:endParaRPr lang="en-US"/>
          </a:p>
        </p:txBody>
      </p:sp>
    </p:spTree>
    <p:extLst>
      <p:ext uri="{BB962C8B-B14F-4D97-AF65-F5344CB8AC3E}">
        <p14:creationId xmlns:p14="http://schemas.microsoft.com/office/powerpoint/2010/main" val="134505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Late claimers, however, first focused on the information relevant to early claiming, and about half way through their decision process, they moved on to the information relevant to the late claiming.</a:t>
            </a:r>
            <a:endParaRPr lang="en-US" dirty="0"/>
          </a:p>
        </p:txBody>
      </p:sp>
      <p:sp>
        <p:nvSpPr>
          <p:cNvPr id="4" name="Slide Number Placeholder 3"/>
          <p:cNvSpPr>
            <a:spLocks noGrp="1"/>
          </p:cNvSpPr>
          <p:nvPr>
            <p:ph type="sldNum" sz="quarter" idx="10"/>
          </p:nvPr>
        </p:nvSpPr>
        <p:spPr/>
        <p:txBody>
          <a:bodyPr/>
          <a:lstStyle/>
          <a:p>
            <a:fld id="{610DDFD1-FD75-4A2A-A1BA-FA33DCA7982F}" type="slidenum">
              <a:rPr lang="en-US" smtClean="0"/>
              <a:pPr/>
              <a:t>9</a:t>
            </a:fld>
            <a:endParaRPr lang="en-US"/>
          </a:p>
        </p:txBody>
      </p:sp>
    </p:spTree>
    <p:extLst>
      <p:ext uri="{BB962C8B-B14F-4D97-AF65-F5344CB8AC3E}">
        <p14:creationId xmlns:p14="http://schemas.microsoft.com/office/powerpoint/2010/main" val="1345051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this annuity task, rather than asking a likelihood of purchasing an annuity, individuals were asked whether they would choose an immediate life annuity (i.e., starting at age 65), a delayed annuity (starting at age 70 or later), or self-management of the retirement savings. By changing the annuity dependent variable in this way, the annuity choice becomes more similar to the Social Security claiming age decision.</a:t>
            </a:r>
            <a:endParaRPr lang="en-US" dirty="0"/>
          </a:p>
        </p:txBody>
      </p:sp>
      <p:sp>
        <p:nvSpPr>
          <p:cNvPr id="4" name="Slide Number Placeholder 3"/>
          <p:cNvSpPr>
            <a:spLocks noGrp="1"/>
          </p:cNvSpPr>
          <p:nvPr>
            <p:ph type="sldNum" sz="quarter" idx="10"/>
          </p:nvPr>
        </p:nvSpPr>
        <p:spPr/>
        <p:txBody>
          <a:bodyPr/>
          <a:lstStyle/>
          <a:p>
            <a:fld id="{D688648C-D290-442B-84DE-8154F6E0355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5" name="Footer Placeholder 4"/>
          <p:cNvSpPr>
            <a:spLocks noGrp="1"/>
          </p:cNvSpPr>
          <p:nvPr>
            <p:ph type="ftr" sz="quarter" idx="11"/>
          </p:nvPr>
        </p:nvSpPr>
        <p:spPr>
          <a:xfrm>
            <a:off x="2895600" y="6356350"/>
            <a:ext cx="3429000" cy="365125"/>
          </a:xfrm>
          <a:prstGeom prst="rect">
            <a:avLst/>
          </a:prstGeom>
        </p:spPr>
        <p:txBody>
          <a:bodyPr/>
          <a:lstStyle/>
          <a:p>
            <a:r>
              <a:rPr lang="en-US" dirty="0" smtClean="0"/>
              <a:t>Annuity Choice and Attribute Valuation</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5" name="Footer Placeholder 4"/>
          <p:cNvSpPr>
            <a:spLocks noGrp="1"/>
          </p:cNvSpPr>
          <p:nvPr>
            <p:ph type="ftr" sz="quarter" idx="11"/>
          </p:nvPr>
        </p:nvSpPr>
        <p:spPr>
          <a:xfrm>
            <a:off x="2895600" y="6356350"/>
            <a:ext cx="34290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5" name="Footer Placeholder 4"/>
          <p:cNvSpPr>
            <a:spLocks noGrp="1"/>
          </p:cNvSpPr>
          <p:nvPr>
            <p:ph type="ftr" sz="quarter" idx="11"/>
          </p:nvPr>
        </p:nvSpPr>
        <p:spPr>
          <a:xfrm>
            <a:off x="2895600" y="6356350"/>
            <a:ext cx="34290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95400"/>
            <a:ext cx="8229600" cy="4830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5" name="Footer Placeholder 4"/>
          <p:cNvSpPr>
            <a:spLocks noGrp="1"/>
          </p:cNvSpPr>
          <p:nvPr>
            <p:ph type="ftr" sz="quarter" idx="11"/>
          </p:nvPr>
        </p:nvSpPr>
        <p:spPr>
          <a:xfrm>
            <a:off x="2895600" y="6356350"/>
            <a:ext cx="3429000" cy="365125"/>
          </a:xfrm>
          <a:prstGeom prst="rect">
            <a:avLst/>
          </a:prstGeom>
        </p:spPr>
        <p:txBody>
          <a:bodyPr/>
          <a:lstStyle/>
          <a:p>
            <a:r>
              <a:rPr lang="en-US" dirty="0" smtClean="0"/>
              <a:t>Annuity Choice and Attribute Valuation</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5" name="Footer Placeholder 4"/>
          <p:cNvSpPr>
            <a:spLocks noGrp="1"/>
          </p:cNvSpPr>
          <p:nvPr>
            <p:ph type="ftr" sz="quarter" idx="11"/>
          </p:nvPr>
        </p:nvSpPr>
        <p:spPr>
          <a:xfrm>
            <a:off x="2895600" y="6356350"/>
            <a:ext cx="34290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6" name="Footer Placeholder 5"/>
          <p:cNvSpPr>
            <a:spLocks noGrp="1"/>
          </p:cNvSpPr>
          <p:nvPr>
            <p:ph type="ftr" sz="quarter" idx="11"/>
          </p:nvPr>
        </p:nvSpPr>
        <p:spPr>
          <a:xfrm>
            <a:off x="2895600" y="6356350"/>
            <a:ext cx="34290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8" name="Footer Placeholder 7"/>
          <p:cNvSpPr>
            <a:spLocks noGrp="1"/>
          </p:cNvSpPr>
          <p:nvPr>
            <p:ph type="ftr" sz="quarter" idx="11"/>
          </p:nvPr>
        </p:nvSpPr>
        <p:spPr>
          <a:xfrm>
            <a:off x="2895600" y="6356350"/>
            <a:ext cx="34290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4" name="Footer Placeholder 3"/>
          <p:cNvSpPr>
            <a:spLocks noGrp="1"/>
          </p:cNvSpPr>
          <p:nvPr>
            <p:ph type="ftr" sz="quarter" idx="11"/>
          </p:nvPr>
        </p:nvSpPr>
        <p:spPr>
          <a:xfrm>
            <a:off x="2895600" y="6356350"/>
            <a:ext cx="3429000" cy="365125"/>
          </a:xfrm>
          <a:prstGeom prst="rect">
            <a:avLst/>
          </a:prstGeom>
        </p:spPr>
        <p:txBody>
          <a:bodyPr/>
          <a:lstStyle/>
          <a:p>
            <a:r>
              <a:rPr lang="en-US" dirty="0" smtClean="0"/>
              <a:t>Annuity Choice and Attribute Valuation</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3" name="Footer Placeholder 2"/>
          <p:cNvSpPr>
            <a:spLocks noGrp="1"/>
          </p:cNvSpPr>
          <p:nvPr>
            <p:ph type="ftr" sz="quarter" idx="11"/>
          </p:nvPr>
        </p:nvSpPr>
        <p:spPr>
          <a:xfrm>
            <a:off x="2895600" y="6356350"/>
            <a:ext cx="3429000" cy="365125"/>
          </a:xfrm>
          <a:prstGeom prst="rect">
            <a:avLst/>
          </a:prstGeom>
        </p:spPr>
        <p:txBody>
          <a:bodyPr/>
          <a:lstStyle/>
          <a:p>
            <a:r>
              <a:rPr lang="en-US" dirty="0" smtClean="0"/>
              <a:t>Annuity Choice and Attribute Valuation</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6" name="Footer Placeholder 5"/>
          <p:cNvSpPr>
            <a:spLocks noGrp="1"/>
          </p:cNvSpPr>
          <p:nvPr>
            <p:ph type="ftr" sz="quarter" idx="11"/>
          </p:nvPr>
        </p:nvSpPr>
        <p:spPr>
          <a:xfrm>
            <a:off x="2895600" y="6356350"/>
            <a:ext cx="34290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9313568-9C0D-49A7-ADCA-E5289A31A7F6}" type="datetimeFigureOut">
              <a:rPr lang="en-US" smtClean="0"/>
              <a:pPr/>
              <a:t>8/4/2014</a:t>
            </a:fld>
            <a:endParaRPr lang="en-US"/>
          </a:p>
        </p:txBody>
      </p:sp>
      <p:sp>
        <p:nvSpPr>
          <p:cNvPr id="6" name="Footer Placeholder 5"/>
          <p:cNvSpPr>
            <a:spLocks noGrp="1"/>
          </p:cNvSpPr>
          <p:nvPr>
            <p:ph type="ftr" sz="quarter" idx="11"/>
          </p:nvPr>
        </p:nvSpPr>
        <p:spPr>
          <a:xfrm>
            <a:off x="2895600" y="6356350"/>
            <a:ext cx="34290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0D38DA5-D987-41FB-AF16-3B8DD624AE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a:off x="6781800" y="6324600"/>
            <a:ext cx="23622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6324600"/>
            <a:ext cx="24384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2438400" y="6324600"/>
            <a:ext cx="441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Box 7"/>
          <p:cNvSpPr txBox="1"/>
          <p:nvPr userDrawn="1"/>
        </p:nvSpPr>
        <p:spPr>
          <a:xfrm>
            <a:off x="2449357" y="6443246"/>
            <a:ext cx="4408643" cy="338554"/>
          </a:xfrm>
          <a:prstGeom prst="rect">
            <a:avLst/>
          </a:prstGeom>
          <a:noFill/>
        </p:spPr>
        <p:txBody>
          <a:bodyPr wrap="none" rtlCol="0">
            <a:spAutoFit/>
          </a:bodyPr>
          <a:lstStyle/>
          <a:p>
            <a:r>
              <a:rPr lang="en-US" sz="1600" b="1" baseline="0" dirty="0" smtClean="0">
                <a:solidFill>
                  <a:schemeClr val="bg1"/>
                </a:solidFill>
              </a:rPr>
              <a:t>Retirement Research Consortium Annual Meeting</a:t>
            </a:r>
            <a:endParaRPr lang="en-US" sz="1600" b="1" dirty="0">
              <a:solidFill>
                <a:schemeClr val="bg1"/>
              </a:solidFill>
            </a:endParaRPr>
          </a:p>
        </p:txBody>
      </p:sp>
      <p:sp>
        <p:nvSpPr>
          <p:cNvPr id="9" name="TextBox 8"/>
          <p:cNvSpPr txBox="1"/>
          <p:nvPr userDrawn="1"/>
        </p:nvSpPr>
        <p:spPr>
          <a:xfrm>
            <a:off x="304800" y="6443246"/>
            <a:ext cx="1817101" cy="338554"/>
          </a:xfrm>
          <a:prstGeom prst="rect">
            <a:avLst/>
          </a:prstGeom>
          <a:noFill/>
        </p:spPr>
        <p:txBody>
          <a:bodyPr wrap="none" rtlCol="0">
            <a:spAutoFit/>
          </a:bodyPr>
          <a:lstStyle/>
          <a:p>
            <a:r>
              <a:rPr lang="en-US" sz="1600" b="1" dirty="0" smtClean="0">
                <a:solidFill>
                  <a:schemeClr val="bg1"/>
                </a:solidFill>
              </a:rPr>
              <a:t>Suzanne Shu, UCLA</a:t>
            </a:r>
            <a:endParaRPr lang="en-US" sz="1600" b="1" dirty="0">
              <a:solidFill>
                <a:schemeClr val="bg1"/>
              </a:solidFill>
            </a:endParaRPr>
          </a:p>
        </p:txBody>
      </p:sp>
      <p:sp>
        <p:nvSpPr>
          <p:cNvPr id="10" name="TextBox 9"/>
          <p:cNvSpPr txBox="1"/>
          <p:nvPr userDrawn="1"/>
        </p:nvSpPr>
        <p:spPr>
          <a:xfrm>
            <a:off x="7086600" y="6443246"/>
            <a:ext cx="1445524" cy="338554"/>
          </a:xfrm>
          <a:prstGeom prst="rect">
            <a:avLst/>
          </a:prstGeom>
          <a:noFill/>
        </p:spPr>
        <p:txBody>
          <a:bodyPr wrap="none" rtlCol="0">
            <a:spAutoFit/>
          </a:bodyPr>
          <a:lstStyle/>
          <a:p>
            <a:r>
              <a:rPr lang="en-US" sz="1600" b="1" dirty="0" smtClean="0">
                <a:solidFill>
                  <a:schemeClr val="bg1"/>
                </a:solidFill>
              </a:rPr>
              <a:t>August 7,</a:t>
            </a:r>
            <a:r>
              <a:rPr lang="en-US" sz="1600" b="1" baseline="0" dirty="0" smtClean="0">
                <a:solidFill>
                  <a:schemeClr val="bg1"/>
                </a:solidFill>
              </a:rPr>
              <a:t> 2014</a:t>
            </a:r>
            <a:endParaRPr lang="en-US" sz="1600" b="1" dirty="0">
              <a:solidFill>
                <a:schemeClr val="bg1"/>
              </a:solidFill>
            </a:endParaRPr>
          </a:p>
        </p:txBody>
      </p:sp>
      <p:cxnSp>
        <p:nvCxnSpPr>
          <p:cNvPr id="12" name="Straight Connector 11"/>
          <p:cNvCxnSpPr/>
          <p:nvPr userDrawn="1"/>
        </p:nvCxnSpPr>
        <p:spPr>
          <a:xfrm>
            <a:off x="10287000" y="5791200"/>
            <a:ext cx="914400" cy="91440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848600" cy="2438400"/>
          </a:xfrm>
        </p:spPr>
        <p:txBody>
          <a:bodyPr>
            <a:noAutofit/>
          </a:bodyPr>
          <a:lstStyle/>
          <a:p>
            <a:r>
              <a:rPr lang="en-US" sz="3200" dirty="0" smtClean="0"/>
              <a:t>The Psychology of Social Security Claiming Decisions and the Design of Interventions</a:t>
            </a:r>
            <a:endParaRPr lang="en-US" sz="2400" dirty="0"/>
          </a:p>
        </p:txBody>
      </p:sp>
      <p:sp>
        <p:nvSpPr>
          <p:cNvPr id="3" name="Subtitle 2"/>
          <p:cNvSpPr>
            <a:spLocks noGrp="1"/>
          </p:cNvSpPr>
          <p:nvPr>
            <p:ph type="subTitle" idx="1"/>
          </p:nvPr>
        </p:nvSpPr>
        <p:spPr>
          <a:xfrm>
            <a:off x="1371600" y="2819400"/>
            <a:ext cx="6400800" cy="1752600"/>
          </a:xfrm>
        </p:spPr>
        <p:txBody>
          <a:bodyPr>
            <a:normAutofit/>
          </a:bodyPr>
          <a:lstStyle/>
          <a:p>
            <a:r>
              <a:rPr lang="en-US" sz="3000" dirty="0" smtClean="0"/>
              <a:t>Suzanne B. Shu, UCLA</a:t>
            </a:r>
          </a:p>
          <a:p>
            <a:r>
              <a:rPr lang="en-US" sz="3000" dirty="0" smtClean="0"/>
              <a:t>John W. Payne, Duke University</a:t>
            </a:r>
          </a:p>
          <a:p>
            <a:r>
              <a:rPr lang="en-US" sz="3000" dirty="0" smtClean="0"/>
              <a:t>Namika Sagara, Duke University</a:t>
            </a:r>
          </a:p>
          <a:p>
            <a:endParaRPr lang="en-US" sz="2800" dirty="0" smtClean="0"/>
          </a:p>
        </p:txBody>
      </p:sp>
      <p:sp>
        <p:nvSpPr>
          <p:cNvPr id="4" name="TextBox 3"/>
          <p:cNvSpPr txBox="1"/>
          <p:nvPr/>
        </p:nvSpPr>
        <p:spPr>
          <a:xfrm>
            <a:off x="152400" y="4866382"/>
            <a:ext cx="8915400" cy="1077218"/>
          </a:xfrm>
          <a:prstGeom prst="rect">
            <a:avLst/>
          </a:prstGeom>
          <a:noFill/>
        </p:spPr>
        <p:txBody>
          <a:bodyPr wrap="square" rtlCol="0">
            <a:spAutoFit/>
          </a:bodyPr>
          <a:lstStyle/>
          <a:p>
            <a:pPr algn="ctr"/>
            <a:r>
              <a:rPr lang="en-US" sz="1600" dirty="0" smtClean="0"/>
              <a:t>This research was pursuant to a grant from the U.S. Social Security Administration (SSA) as part of the Retirement Research Consortium (RRC). The findings and conclusions are solely those of the authors and do not represent the views of SSA, any agency of the Federal Government, the NBER Retirement Research Center, UCLA, or Duke University.</a:t>
            </a:r>
            <a:endParaRPr lang="en-US" sz="1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Study 3 approach</a:t>
            </a:r>
            <a:endParaRPr lang="en-US" sz="3600" dirty="0"/>
          </a:p>
        </p:txBody>
      </p:sp>
      <p:sp>
        <p:nvSpPr>
          <p:cNvPr id="3" name="Content Placeholder 2"/>
          <p:cNvSpPr>
            <a:spLocks noGrp="1"/>
          </p:cNvSpPr>
          <p:nvPr>
            <p:ph idx="1"/>
          </p:nvPr>
        </p:nvSpPr>
        <p:spPr>
          <a:xfrm>
            <a:off x="304800" y="1143000"/>
            <a:ext cx="8534400" cy="4800600"/>
          </a:xfrm>
        </p:spPr>
        <p:txBody>
          <a:bodyPr>
            <a:noAutofit/>
          </a:bodyPr>
          <a:lstStyle/>
          <a:p>
            <a:pPr>
              <a:spcBef>
                <a:spcPts val="1200"/>
              </a:spcBef>
              <a:spcAft>
                <a:spcPts val="600"/>
              </a:spcAft>
            </a:pPr>
            <a:r>
              <a:rPr lang="en-US" sz="2800" dirty="0" smtClean="0"/>
              <a:t>Online sample of 831 US residents aged 40 and above</a:t>
            </a:r>
          </a:p>
          <a:p>
            <a:pPr>
              <a:spcBef>
                <a:spcPts val="1200"/>
              </a:spcBef>
              <a:spcAft>
                <a:spcPts val="600"/>
              </a:spcAft>
            </a:pPr>
            <a:r>
              <a:rPr lang="en-US" sz="2800" dirty="0" smtClean="0"/>
              <a:t>Study design:</a:t>
            </a:r>
          </a:p>
          <a:p>
            <a:pPr lvl="1">
              <a:spcBef>
                <a:spcPts val="1200"/>
              </a:spcBef>
              <a:spcAft>
                <a:spcPts val="600"/>
              </a:spcAft>
            </a:pPr>
            <a:r>
              <a:rPr lang="en-US" sz="2400" dirty="0" smtClean="0"/>
              <a:t>Life expectations framed as “live to” or “die by”</a:t>
            </a:r>
          </a:p>
          <a:p>
            <a:pPr lvl="1">
              <a:spcBef>
                <a:spcPts val="1200"/>
              </a:spcBef>
              <a:spcAft>
                <a:spcPts val="600"/>
              </a:spcAft>
            </a:pPr>
            <a:r>
              <a:rPr lang="en-US" sz="2400" dirty="0" smtClean="0"/>
              <a:t>Two versions of cumulative payout information table: same as Study 1, or rows and columns transposed</a:t>
            </a:r>
          </a:p>
          <a:p>
            <a:pPr lvl="1">
              <a:spcBef>
                <a:spcPts val="1200"/>
              </a:spcBef>
              <a:spcAft>
                <a:spcPts val="600"/>
              </a:spcAft>
            </a:pPr>
            <a:r>
              <a:rPr lang="en-US" sz="2400" dirty="0" smtClean="0"/>
              <a:t>Claiming intentions and annuity choice tasks</a:t>
            </a:r>
          </a:p>
          <a:p>
            <a:pPr lvl="1">
              <a:spcBef>
                <a:spcPts val="1200"/>
              </a:spcBef>
              <a:spcAft>
                <a:spcPts val="600"/>
              </a:spcAft>
            </a:pPr>
            <a:r>
              <a:rPr lang="en-US" sz="2400" dirty="0" smtClean="0"/>
              <a:t>Individual difference measures</a:t>
            </a:r>
          </a:p>
          <a:p>
            <a:pPr>
              <a:spcBef>
                <a:spcPts val="1200"/>
              </a:spcBef>
              <a:spcAft>
                <a:spcPts val="600"/>
              </a:spcAft>
            </a:pPr>
            <a:endParaRPr lang="en-US" sz="2800"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0"/>
            <a:ext cx="8229600" cy="1143000"/>
          </a:xfrm>
        </p:spPr>
        <p:txBody>
          <a:bodyPr>
            <a:normAutofit/>
          </a:bodyPr>
          <a:lstStyle/>
          <a:p>
            <a:r>
              <a:rPr lang="en-US" sz="3200" dirty="0" smtClean="0"/>
              <a:t>Study 3: Information presentation conditions</a:t>
            </a:r>
            <a:endParaRPr lang="en-US" sz="3200" dirty="0"/>
          </a:p>
        </p:txBody>
      </p:sp>
      <p:pic>
        <p:nvPicPr>
          <p:cNvPr id="5" name="Picture 4"/>
          <p:cNvPicPr/>
          <p:nvPr/>
        </p:nvPicPr>
        <p:blipFill>
          <a:blip r:embed="rId3" cstate="print"/>
          <a:srcRect/>
          <a:stretch>
            <a:fillRect/>
          </a:stretch>
        </p:blipFill>
        <p:spPr bwMode="auto">
          <a:xfrm>
            <a:off x="685800" y="990600"/>
            <a:ext cx="7924800" cy="2117027"/>
          </a:xfrm>
          <a:prstGeom prst="rect">
            <a:avLst/>
          </a:prstGeom>
          <a:noFill/>
          <a:ln w="9525">
            <a:noFill/>
            <a:miter lim="800000"/>
            <a:headEnd/>
            <a:tailEnd/>
          </a:ln>
          <a:effectLst/>
        </p:spPr>
      </p:pic>
      <p:pic>
        <p:nvPicPr>
          <p:cNvPr id="7" name="Picture 6"/>
          <p:cNvPicPr/>
          <p:nvPr/>
        </p:nvPicPr>
        <p:blipFill>
          <a:blip r:embed="rId4" cstate="print"/>
          <a:srcRect/>
          <a:stretch>
            <a:fillRect/>
          </a:stretch>
        </p:blipFill>
        <p:spPr bwMode="auto">
          <a:xfrm>
            <a:off x="685800" y="3581400"/>
            <a:ext cx="7924800" cy="2514600"/>
          </a:xfrm>
          <a:prstGeom prst="rect">
            <a:avLst/>
          </a:prstGeom>
          <a:noFill/>
          <a:ln w="9525">
            <a:noFill/>
            <a:miter lim="800000"/>
            <a:headEnd/>
            <a:tailEnd/>
          </a:ln>
          <a:effectLst/>
        </p:spPr>
      </p:pic>
      <p:sp>
        <p:nvSpPr>
          <p:cNvPr id="10" name="Down Arrow 9"/>
          <p:cNvSpPr/>
          <p:nvPr/>
        </p:nvSpPr>
        <p:spPr>
          <a:xfrm>
            <a:off x="457200" y="1524000"/>
            <a:ext cx="304800" cy="1447800"/>
          </a:xfrm>
          <a:prstGeom prst="downArrow">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6200000">
            <a:off x="5181600" y="381000"/>
            <a:ext cx="228600" cy="6172200"/>
          </a:xfrm>
          <a:prstGeom prst="downArrow">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944562"/>
          </a:xfrm>
        </p:spPr>
        <p:txBody>
          <a:bodyPr>
            <a:normAutofit fontScale="90000"/>
          </a:bodyPr>
          <a:lstStyle/>
          <a:p>
            <a:r>
              <a:rPr lang="en-US" sz="3600" dirty="0" smtClean="0"/>
              <a:t>Study 3 takeaway: later claiming when presentation structure matches  life expectations</a:t>
            </a:r>
            <a:endParaRPr lang="en-US" sz="3600" dirty="0"/>
          </a:p>
        </p:txBody>
      </p:sp>
      <p:sp>
        <p:nvSpPr>
          <p:cNvPr id="3" name="Content Placeholder 2"/>
          <p:cNvSpPr>
            <a:spLocks noGrp="1"/>
          </p:cNvSpPr>
          <p:nvPr>
            <p:ph idx="1"/>
          </p:nvPr>
        </p:nvSpPr>
        <p:spPr>
          <a:xfrm>
            <a:off x="304800" y="1600200"/>
            <a:ext cx="8610600" cy="4343400"/>
          </a:xfrm>
        </p:spPr>
        <p:txBody>
          <a:bodyPr>
            <a:noAutofit/>
          </a:bodyPr>
          <a:lstStyle/>
          <a:p>
            <a:pPr>
              <a:spcBef>
                <a:spcPts val="0"/>
              </a:spcBef>
              <a:spcAft>
                <a:spcPts val="600"/>
              </a:spcAft>
            </a:pPr>
            <a:r>
              <a:rPr lang="en-US" sz="2400" dirty="0" smtClean="0"/>
              <a:t>Claiming task results (DV = claiming age)</a:t>
            </a:r>
          </a:p>
          <a:p>
            <a:pPr lvl="1">
              <a:spcBef>
                <a:spcPts val="0"/>
              </a:spcBef>
              <a:spcAft>
                <a:spcPts val="600"/>
              </a:spcAft>
            </a:pPr>
            <a:r>
              <a:rPr lang="en-US" sz="2200" dirty="0" smtClean="0"/>
              <a:t>Significant interaction between live-to life expectations task and transposed table</a:t>
            </a:r>
          </a:p>
          <a:p>
            <a:pPr lvl="1">
              <a:spcBef>
                <a:spcPts val="0"/>
              </a:spcBef>
              <a:spcAft>
                <a:spcPts val="600"/>
              </a:spcAft>
            </a:pPr>
            <a:r>
              <a:rPr lang="en-US" sz="2200" dirty="0" smtClean="0"/>
              <a:t>All four individual difference measures are significant</a:t>
            </a:r>
          </a:p>
          <a:p>
            <a:pPr>
              <a:spcBef>
                <a:spcPts val="600"/>
              </a:spcBef>
              <a:spcAft>
                <a:spcPts val="600"/>
              </a:spcAft>
            </a:pPr>
            <a:r>
              <a:rPr lang="en-US" sz="2400" dirty="0" smtClean="0"/>
              <a:t>Annuity task results (DV = annuity likelihood)</a:t>
            </a:r>
          </a:p>
          <a:p>
            <a:pPr lvl="1">
              <a:spcBef>
                <a:spcPts val="0"/>
              </a:spcBef>
              <a:spcAft>
                <a:spcPts val="600"/>
              </a:spcAft>
            </a:pPr>
            <a:r>
              <a:rPr lang="en-US" sz="2200" dirty="0" smtClean="0"/>
              <a:t>Information presentation and life expectations frame not significant</a:t>
            </a:r>
          </a:p>
          <a:p>
            <a:pPr lvl="1">
              <a:spcBef>
                <a:spcPts val="0"/>
              </a:spcBef>
              <a:spcAft>
                <a:spcPts val="600"/>
              </a:spcAft>
            </a:pPr>
            <a:r>
              <a:rPr lang="en-US" sz="2200" dirty="0" smtClean="0"/>
              <a:t>Ownership concerns predict overall preference for annuities</a:t>
            </a:r>
          </a:p>
          <a:p>
            <a:pPr lvl="1">
              <a:spcBef>
                <a:spcPts val="0"/>
              </a:spcBef>
              <a:spcAft>
                <a:spcPts val="600"/>
              </a:spcAft>
            </a:pPr>
            <a:r>
              <a:rPr lang="en-US" sz="2200" dirty="0" smtClean="0"/>
              <a:t>Life expectations and </a:t>
            </a:r>
            <a:r>
              <a:rPr lang="en-US" sz="2200" dirty="0" err="1" smtClean="0"/>
              <a:t>intertemporal</a:t>
            </a:r>
            <a:r>
              <a:rPr lang="en-US" sz="2200" dirty="0" smtClean="0"/>
              <a:t> patience measures predict preference for delayed annuities</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0"/>
            <a:ext cx="8229600" cy="1143000"/>
          </a:xfrm>
        </p:spPr>
        <p:txBody>
          <a:bodyPr>
            <a:normAutofit/>
          </a:bodyPr>
          <a:lstStyle/>
          <a:p>
            <a:r>
              <a:rPr lang="en-US" sz="3200" dirty="0" smtClean="0"/>
              <a:t>Percent of respondents indicating later claiming (ages 68-70)</a:t>
            </a:r>
            <a:endParaRPr lang="en-US" sz="3200" dirty="0"/>
          </a:p>
        </p:txBody>
      </p:sp>
      <p:pic>
        <p:nvPicPr>
          <p:cNvPr id="5" name="Picture 4"/>
          <p:cNvPicPr/>
          <p:nvPr/>
        </p:nvPicPr>
        <p:blipFill>
          <a:blip r:embed="rId3" cstate="print"/>
          <a:srcRect/>
          <a:stretch>
            <a:fillRect/>
          </a:stretch>
        </p:blipFill>
        <p:spPr bwMode="auto">
          <a:xfrm>
            <a:off x="990600" y="1214735"/>
            <a:ext cx="6934200" cy="1600200"/>
          </a:xfrm>
          <a:prstGeom prst="rect">
            <a:avLst/>
          </a:prstGeom>
          <a:noFill/>
          <a:ln w="9525">
            <a:noFill/>
            <a:miter lim="800000"/>
            <a:headEnd/>
            <a:tailEnd/>
          </a:ln>
          <a:effectLst/>
        </p:spPr>
      </p:pic>
      <p:pic>
        <p:nvPicPr>
          <p:cNvPr id="7" name="Picture 6"/>
          <p:cNvPicPr/>
          <p:nvPr/>
        </p:nvPicPr>
        <p:blipFill>
          <a:blip r:embed="rId4" cstate="print"/>
          <a:srcRect/>
          <a:stretch>
            <a:fillRect/>
          </a:stretch>
        </p:blipFill>
        <p:spPr bwMode="auto">
          <a:xfrm>
            <a:off x="990600" y="3733800"/>
            <a:ext cx="6934200" cy="1900714"/>
          </a:xfrm>
          <a:prstGeom prst="rect">
            <a:avLst/>
          </a:prstGeom>
          <a:noFill/>
          <a:ln w="9525">
            <a:noFill/>
            <a:miter lim="800000"/>
            <a:headEnd/>
            <a:tailEnd/>
          </a:ln>
          <a:effectLst/>
        </p:spPr>
      </p:pic>
      <p:sp>
        <p:nvSpPr>
          <p:cNvPr id="10" name="Down Arrow 9"/>
          <p:cNvSpPr/>
          <p:nvPr/>
        </p:nvSpPr>
        <p:spPr>
          <a:xfrm>
            <a:off x="762000" y="1748134"/>
            <a:ext cx="266700" cy="1094351"/>
          </a:xfrm>
          <a:prstGeom prst="downArrow">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6200000">
            <a:off x="5128544" y="891258"/>
            <a:ext cx="172792" cy="5400675"/>
          </a:xfrm>
          <a:prstGeom prst="downArrow">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295400" y="2738735"/>
            <a:ext cx="6371616" cy="461665"/>
          </a:xfrm>
          <a:prstGeom prst="rect">
            <a:avLst/>
          </a:prstGeom>
          <a:noFill/>
        </p:spPr>
        <p:txBody>
          <a:bodyPr wrap="none" rtlCol="0">
            <a:spAutoFit/>
          </a:bodyPr>
          <a:lstStyle/>
          <a:p>
            <a:r>
              <a:rPr lang="en-US" sz="2400" b="1" i="1" dirty="0" smtClean="0">
                <a:solidFill>
                  <a:schemeClr val="accent1">
                    <a:lumMod val="50000"/>
                  </a:schemeClr>
                </a:solidFill>
              </a:rPr>
              <a:t>Live-to frame with rows: 27% prefer to claim late</a:t>
            </a:r>
            <a:endParaRPr lang="en-US" sz="2400" b="1" i="1" dirty="0">
              <a:solidFill>
                <a:schemeClr val="accent1">
                  <a:lumMod val="50000"/>
                </a:schemeClr>
              </a:solidFill>
            </a:endParaRPr>
          </a:p>
        </p:txBody>
      </p:sp>
      <p:sp>
        <p:nvSpPr>
          <p:cNvPr id="9" name="TextBox 8"/>
          <p:cNvSpPr txBox="1"/>
          <p:nvPr/>
        </p:nvSpPr>
        <p:spPr>
          <a:xfrm>
            <a:off x="1078963" y="5562600"/>
            <a:ext cx="6804491" cy="461665"/>
          </a:xfrm>
          <a:prstGeom prst="rect">
            <a:avLst/>
          </a:prstGeom>
          <a:noFill/>
        </p:spPr>
        <p:txBody>
          <a:bodyPr wrap="none" rtlCol="0">
            <a:spAutoFit/>
          </a:bodyPr>
          <a:lstStyle/>
          <a:p>
            <a:r>
              <a:rPr lang="en-US" sz="2400" b="1" i="1" dirty="0" smtClean="0">
                <a:solidFill>
                  <a:schemeClr val="accent1">
                    <a:lumMod val="50000"/>
                  </a:schemeClr>
                </a:solidFill>
              </a:rPr>
              <a:t>Live-to frame with columns: 35% prefer to claim late</a:t>
            </a:r>
            <a:endParaRPr lang="en-US" sz="2400" b="1" i="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44562"/>
          </a:xfrm>
        </p:spPr>
        <p:txBody>
          <a:bodyPr>
            <a:normAutofit/>
          </a:bodyPr>
          <a:lstStyle/>
          <a:p>
            <a:r>
              <a:rPr lang="en-US" sz="3600" dirty="0" smtClean="0"/>
              <a:t>Implications</a:t>
            </a:r>
            <a:endParaRPr lang="en-US" sz="3600" dirty="0"/>
          </a:p>
        </p:txBody>
      </p:sp>
      <p:sp>
        <p:nvSpPr>
          <p:cNvPr id="3" name="Content Placeholder 2"/>
          <p:cNvSpPr>
            <a:spLocks noGrp="1"/>
          </p:cNvSpPr>
          <p:nvPr>
            <p:ph idx="1"/>
          </p:nvPr>
        </p:nvSpPr>
        <p:spPr>
          <a:xfrm>
            <a:off x="304800" y="990600"/>
            <a:ext cx="8610600" cy="5029200"/>
          </a:xfrm>
        </p:spPr>
        <p:txBody>
          <a:bodyPr>
            <a:noAutofit/>
          </a:bodyPr>
          <a:lstStyle/>
          <a:p>
            <a:pPr>
              <a:spcBef>
                <a:spcPts val="1200"/>
              </a:spcBef>
              <a:spcAft>
                <a:spcPts val="600"/>
              </a:spcAft>
            </a:pPr>
            <a:r>
              <a:rPr lang="en-US" sz="2600" dirty="0" smtClean="0"/>
              <a:t>Information presentation for payouts has different effects on claiming decisions and annuity preferences</a:t>
            </a:r>
          </a:p>
          <a:p>
            <a:pPr lvl="1">
              <a:spcBef>
                <a:spcPts val="0"/>
              </a:spcBef>
              <a:spcAft>
                <a:spcPts val="600"/>
              </a:spcAft>
            </a:pPr>
            <a:r>
              <a:rPr lang="en-US" sz="2200" dirty="0" smtClean="0"/>
              <a:t>Cumulative payout tables lead to earlier claiming, have no or opposite effect on annuities </a:t>
            </a:r>
          </a:p>
          <a:p>
            <a:pPr lvl="1">
              <a:spcBef>
                <a:spcPts val="0"/>
              </a:spcBef>
              <a:spcAft>
                <a:spcPts val="600"/>
              </a:spcAft>
            </a:pPr>
            <a:r>
              <a:rPr lang="en-US" sz="2200" dirty="0" smtClean="0"/>
              <a:t>Differential attention to aspects of payouts (i.e., focus on monthly or cumulative amounts) predicts early </a:t>
            </a:r>
            <a:r>
              <a:rPr lang="en-US" sz="2200" dirty="0" err="1" smtClean="0"/>
              <a:t>vs</a:t>
            </a:r>
            <a:r>
              <a:rPr lang="en-US" sz="2200" dirty="0" smtClean="0"/>
              <a:t> later claiming</a:t>
            </a:r>
          </a:p>
          <a:p>
            <a:pPr lvl="1">
              <a:spcBef>
                <a:spcPts val="0"/>
              </a:spcBef>
              <a:spcAft>
                <a:spcPts val="600"/>
              </a:spcAft>
            </a:pPr>
            <a:r>
              <a:rPr lang="en-US" sz="2200" dirty="0" smtClean="0"/>
              <a:t>Best to ask life expectancy in live-to frame, and to present important information in top rows</a:t>
            </a:r>
          </a:p>
          <a:p>
            <a:pPr>
              <a:spcBef>
                <a:spcPts val="1200"/>
              </a:spcBef>
              <a:spcAft>
                <a:spcPts val="600"/>
              </a:spcAft>
            </a:pPr>
            <a:r>
              <a:rPr lang="en-US" sz="2600" dirty="0" smtClean="0"/>
              <a:t>Individual measures of life expectancy, loss aversion, perceived ownership of benefits, and </a:t>
            </a:r>
            <a:r>
              <a:rPr lang="en-US" sz="2600" dirty="0" err="1" smtClean="0"/>
              <a:t>intertemporal</a:t>
            </a:r>
            <a:r>
              <a:rPr lang="en-US" sz="2600" dirty="0" smtClean="0"/>
              <a:t> patience significantly influence claiming decisions</a:t>
            </a:r>
          </a:p>
          <a:p>
            <a:pPr lvl="1">
              <a:spcBef>
                <a:spcPts val="0"/>
              </a:spcBef>
              <a:spcAft>
                <a:spcPts val="600"/>
              </a:spcAft>
            </a:pPr>
            <a:r>
              <a:rPr lang="en-US" sz="2200" dirty="0" smtClean="0"/>
              <a:t>However, impact on annuity preferences is much weaker</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077200" cy="5638800"/>
          </a:xfrm>
        </p:spPr>
        <p:txBody>
          <a:bodyPr>
            <a:noAutofit/>
          </a:bodyPr>
          <a:lstStyle/>
          <a:p>
            <a:pPr>
              <a:spcBef>
                <a:spcPts val="1200"/>
              </a:spcBef>
              <a:spcAft>
                <a:spcPts val="600"/>
              </a:spcAft>
              <a:buNone/>
            </a:pPr>
            <a:r>
              <a:rPr lang="en-US" sz="3600" dirty="0" smtClean="0"/>
              <a:t>	</a:t>
            </a:r>
            <a:r>
              <a:rPr lang="en-US" dirty="0" smtClean="0"/>
              <a:t>Our primary goals in this project</a:t>
            </a:r>
            <a:endParaRPr lang="en-US" sz="3600" dirty="0" smtClean="0"/>
          </a:p>
          <a:p>
            <a:pPr marL="971550" lvl="1" indent="-514350">
              <a:spcBef>
                <a:spcPts val="1200"/>
              </a:spcBef>
              <a:spcAft>
                <a:spcPts val="600"/>
              </a:spcAft>
              <a:buFont typeface="+mj-lt"/>
              <a:buAutoNum type="arabicPeriod"/>
            </a:pPr>
            <a:r>
              <a:rPr lang="en-US" dirty="0" smtClean="0"/>
              <a:t>Continue investigating how claiming intentions relate to individual differences in life expectations, loss aversion, perceived fairness (ownership), and </a:t>
            </a:r>
            <a:r>
              <a:rPr lang="en-US" dirty="0" err="1" smtClean="0"/>
              <a:t>intertemporal</a:t>
            </a:r>
            <a:r>
              <a:rPr lang="en-US" dirty="0" smtClean="0"/>
              <a:t> patience</a:t>
            </a:r>
          </a:p>
          <a:p>
            <a:pPr marL="971550" lvl="1" indent="-514350">
              <a:spcBef>
                <a:spcPts val="1200"/>
              </a:spcBef>
              <a:spcAft>
                <a:spcPts val="600"/>
              </a:spcAft>
              <a:buFont typeface="+mj-lt"/>
              <a:buAutoNum type="arabicPeriod"/>
            </a:pPr>
            <a:r>
              <a:rPr lang="en-US" dirty="0" smtClean="0"/>
              <a:t>Compare/contrast how changes in information presentation can affect both claiming intentions and annuity preferences among the same study populations</a:t>
            </a:r>
          </a:p>
          <a:p>
            <a:pPr>
              <a:spcBef>
                <a:spcPts val="1200"/>
              </a:spcBef>
              <a:spcAft>
                <a:spcPts val="600"/>
              </a:spcAft>
              <a:buNone/>
            </a:pPr>
            <a:r>
              <a:rPr lang="en-US" sz="3600" dirty="0"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534400" cy="5029200"/>
          </a:xfrm>
        </p:spPr>
        <p:txBody>
          <a:bodyPr>
            <a:noAutofit/>
          </a:bodyPr>
          <a:lstStyle/>
          <a:p>
            <a:pPr>
              <a:spcBef>
                <a:spcPts val="600"/>
              </a:spcBef>
              <a:buNone/>
            </a:pPr>
            <a:r>
              <a:rPr lang="en-US" sz="2800" dirty="0" smtClean="0"/>
              <a:t>Our prior work identified four significant individual level drivers of claiming decisions:</a:t>
            </a:r>
          </a:p>
          <a:p>
            <a:pPr lvl="1">
              <a:spcBef>
                <a:spcPts val="600"/>
              </a:spcBef>
            </a:pPr>
            <a:r>
              <a:rPr lang="en-US" b="1" dirty="0" smtClean="0"/>
              <a:t>Life expectancy</a:t>
            </a:r>
            <a:r>
              <a:rPr lang="en-US" dirty="0" smtClean="0"/>
              <a:t>: individuals who expect to live longer prefer to claim later</a:t>
            </a:r>
          </a:p>
          <a:p>
            <a:pPr lvl="1">
              <a:spcBef>
                <a:spcPts val="600"/>
              </a:spcBef>
            </a:pPr>
            <a:r>
              <a:rPr lang="en-US" b="1" dirty="0" smtClean="0"/>
              <a:t>Loss aversion</a:t>
            </a:r>
            <a:r>
              <a:rPr lang="en-US" dirty="0" smtClean="0"/>
              <a:t>: more loss averse individuals prefer to claim earlier</a:t>
            </a:r>
          </a:p>
          <a:p>
            <a:pPr lvl="1">
              <a:spcBef>
                <a:spcPts val="600"/>
              </a:spcBef>
            </a:pPr>
            <a:r>
              <a:rPr lang="en-US" b="1" dirty="0" smtClean="0"/>
              <a:t>Perceived ownership</a:t>
            </a:r>
            <a:r>
              <a:rPr lang="en-US" dirty="0" smtClean="0"/>
              <a:t>: individuals who see the benefits as “earned” and deserved prefer to claim earlier</a:t>
            </a:r>
          </a:p>
          <a:p>
            <a:pPr lvl="1">
              <a:spcBef>
                <a:spcPts val="600"/>
              </a:spcBef>
            </a:pPr>
            <a:r>
              <a:rPr lang="en-US" b="1" dirty="0" err="1" smtClean="0"/>
              <a:t>Intertemporal</a:t>
            </a:r>
            <a:r>
              <a:rPr lang="en-US" b="1" dirty="0" smtClean="0"/>
              <a:t> patience</a:t>
            </a:r>
            <a:r>
              <a:rPr lang="en-US" dirty="0" smtClean="0"/>
              <a:t>: more patient individuals prefer to claim later</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85800"/>
            <a:ext cx="8001000" cy="4800600"/>
          </a:xfrm>
        </p:spPr>
        <p:txBody>
          <a:bodyPr>
            <a:noAutofit/>
          </a:bodyPr>
          <a:lstStyle/>
          <a:p>
            <a:pPr>
              <a:spcBef>
                <a:spcPts val="600"/>
              </a:spcBef>
              <a:buNone/>
            </a:pPr>
            <a:r>
              <a:rPr lang="en-US" sz="2800" dirty="0" smtClean="0"/>
              <a:t>We also found effects of information framing:</a:t>
            </a:r>
          </a:p>
          <a:p>
            <a:pPr lvl="1">
              <a:spcBef>
                <a:spcPts val="600"/>
              </a:spcBef>
            </a:pPr>
            <a:r>
              <a:rPr lang="en-US" dirty="0" smtClean="0"/>
              <a:t>Cumulative information encourages earlier claiming by about 6 months, opposite its effect on annuity preferences</a:t>
            </a:r>
          </a:p>
          <a:p>
            <a:pPr lvl="1">
              <a:spcBef>
                <a:spcPts val="600"/>
              </a:spcBef>
            </a:pPr>
            <a:endParaRPr lang="en-US" dirty="0" smtClean="0"/>
          </a:p>
          <a:p>
            <a:pPr>
              <a:spcBef>
                <a:spcPts val="600"/>
              </a:spcBef>
              <a:buNone/>
            </a:pPr>
            <a:r>
              <a:rPr lang="en-US" sz="2800" dirty="0" smtClean="0"/>
              <a:t>Our new Study 1 tested these effects of information framing and individual differences for both claiming and annuity tasks among the same population of respondents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Sample Cumulative Display for Claiming</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2917268871"/>
              </p:ext>
            </p:extLst>
          </p:nvPr>
        </p:nvGraphicFramePr>
        <p:xfrm>
          <a:off x="533400" y="1600200"/>
          <a:ext cx="7856538" cy="4267201"/>
        </p:xfrm>
        <a:graphic>
          <a:graphicData uri="http://schemas.openxmlformats.org/drawingml/2006/table">
            <a:tbl>
              <a:tblPr firstRow="1" firstCol="1" bandRow="1">
                <a:tableStyleId>{5C22544A-7EE6-4342-B048-85BDC9FD1C3A}</a:tableStyleId>
              </a:tblPr>
              <a:tblGrid>
                <a:gridCol w="1452643"/>
                <a:gridCol w="1297979"/>
                <a:gridCol w="1297979"/>
                <a:gridCol w="1297979"/>
                <a:gridCol w="1279312"/>
                <a:gridCol w="1230646"/>
              </a:tblGrid>
              <a:tr h="397849">
                <a:tc gridSpan="6">
                  <a:txBody>
                    <a:bodyPr/>
                    <a:lstStyle/>
                    <a:p>
                      <a:pPr marL="0" marR="0" algn="ctr">
                        <a:lnSpc>
                          <a:spcPct val="115000"/>
                        </a:lnSpc>
                        <a:spcBef>
                          <a:spcPts val="0"/>
                        </a:spcBef>
                        <a:spcAft>
                          <a:spcPts val="0"/>
                        </a:spcAft>
                      </a:pPr>
                      <a:r>
                        <a:rPr lang="en-US" sz="1800" dirty="0">
                          <a:effectLst/>
                        </a:rPr>
                        <a:t>Cumulative amount paid to you by different age if you live to that age</a:t>
                      </a:r>
                      <a:endParaRPr lang="en-US" sz="1800" dirty="0">
                        <a:effectLst/>
                        <a:latin typeface="Calibri"/>
                        <a:ea typeface="MS Mincho"/>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7849">
                <a:tc rowSpan="3">
                  <a:txBody>
                    <a:bodyPr/>
                    <a:lstStyle/>
                    <a:p>
                      <a:pPr marL="0" marR="0" algn="ctr">
                        <a:lnSpc>
                          <a:spcPct val="115000"/>
                        </a:lnSpc>
                        <a:spcBef>
                          <a:spcPts val="0"/>
                        </a:spcBef>
                        <a:spcAft>
                          <a:spcPts val="0"/>
                        </a:spcAft>
                      </a:pPr>
                      <a:r>
                        <a:rPr lang="en-US" sz="1400" dirty="0">
                          <a:effectLst/>
                        </a:rPr>
                        <a:t> </a:t>
                      </a:r>
                    </a:p>
                    <a:p>
                      <a:pPr marL="0" marR="0" algn="ctr">
                        <a:lnSpc>
                          <a:spcPct val="115000"/>
                        </a:lnSpc>
                        <a:spcBef>
                          <a:spcPts val="0"/>
                        </a:spcBef>
                        <a:spcAft>
                          <a:spcPts val="0"/>
                        </a:spcAft>
                      </a:pPr>
                      <a:r>
                        <a:rPr lang="en-US" sz="1400" dirty="0">
                          <a:effectLst/>
                        </a:rPr>
                        <a:t>Starting Year and Payment</a:t>
                      </a:r>
                      <a:endParaRPr lang="en-US" sz="1400" dirty="0">
                        <a:effectLst/>
                        <a:latin typeface="Calibri"/>
                        <a:ea typeface="MS Mincho"/>
                        <a:cs typeface="Times New Roman"/>
                      </a:endParaRPr>
                    </a:p>
                  </a:txBody>
                  <a:tcPr marL="68580" marR="68580" marT="0" marB="0" anchor="ctr"/>
                </a:tc>
                <a:tc gridSpan="5">
                  <a:txBody>
                    <a:bodyPr/>
                    <a:lstStyle/>
                    <a:p>
                      <a:pPr marL="0" marR="0" algn="ctr">
                        <a:lnSpc>
                          <a:spcPct val="115000"/>
                        </a:lnSpc>
                        <a:spcBef>
                          <a:spcPts val="0"/>
                        </a:spcBef>
                        <a:spcAft>
                          <a:spcPts val="0"/>
                        </a:spcAft>
                      </a:pPr>
                      <a:r>
                        <a:rPr lang="en-US" sz="1400" dirty="0">
                          <a:effectLst/>
                        </a:rPr>
                        <a:t>Age and Average Probability of Living to that Age</a:t>
                      </a:r>
                      <a:endParaRPr lang="en-US" sz="1400" dirty="0">
                        <a:effectLst/>
                        <a:latin typeface="Calibri"/>
                        <a:ea typeface="MS Mincho"/>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97849">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73</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78</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83</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88</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93</a:t>
                      </a:r>
                      <a:endParaRPr lang="en-US" sz="1400">
                        <a:effectLst/>
                        <a:latin typeface="Calibri"/>
                        <a:ea typeface="MS Mincho"/>
                        <a:cs typeface="Times New Roman"/>
                      </a:endParaRPr>
                    </a:p>
                  </a:txBody>
                  <a:tcPr marL="68580" marR="68580" marT="0" marB="0" anchor="ctr"/>
                </a:tc>
              </a:tr>
              <a:tr h="397849">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81%</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68%</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51%</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31%</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13%</a:t>
                      </a:r>
                      <a:endParaRPr lang="en-US" sz="1400">
                        <a:effectLst/>
                        <a:latin typeface="Calibri"/>
                        <a:ea typeface="MS Mincho"/>
                        <a:cs typeface="Times New Roman"/>
                      </a:endParaRPr>
                    </a:p>
                  </a:txBody>
                  <a:tcPr marL="68580" marR="68580" marT="0" marB="0" anchor="ctr"/>
                </a:tc>
              </a:tr>
              <a:tr h="535161">
                <a:tc>
                  <a:txBody>
                    <a:bodyPr/>
                    <a:lstStyle/>
                    <a:p>
                      <a:pPr marL="0" marR="0" algn="ctr">
                        <a:lnSpc>
                          <a:spcPct val="115000"/>
                        </a:lnSpc>
                        <a:spcBef>
                          <a:spcPts val="0"/>
                        </a:spcBef>
                        <a:spcAft>
                          <a:spcPts val="0"/>
                        </a:spcAft>
                      </a:pPr>
                      <a:r>
                        <a:rPr lang="en-US" sz="1400" dirty="0">
                          <a:effectLst/>
                        </a:rPr>
                        <a:t>62   ($1,339/month)</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$176,700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$257,100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$337,400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$417,800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$498,100</a:t>
                      </a:r>
                      <a:endParaRPr lang="en-US" sz="1400">
                        <a:effectLst/>
                        <a:latin typeface="Calibri"/>
                        <a:ea typeface="MS Mincho"/>
                        <a:cs typeface="Times New Roman"/>
                      </a:endParaRPr>
                    </a:p>
                  </a:txBody>
                  <a:tcPr marL="68580" marR="68580" marT="0" marB="0" anchor="ctr"/>
                </a:tc>
              </a:tr>
              <a:tr h="535161">
                <a:tc>
                  <a:txBody>
                    <a:bodyPr/>
                    <a:lstStyle/>
                    <a:p>
                      <a:pPr marL="0" marR="0" algn="ctr">
                        <a:lnSpc>
                          <a:spcPct val="115000"/>
                        </a:lnSpc>
                        <a:spcBef>
                          <a:spcPts val="0"/>
                        </a:spcBef>
                        <a:spcAft>
                          <a:spcPts val="0"/>
                        </a:spcAft>
                      </a:pPr>
                      <a:r>
                        <a:rPr lang="en-US" sz="1400">
                          <a:effectLst/>
                        </a:rPr>
                        <a:t>64   ($1,544/month)</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$166,800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$259,400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$352,000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$444,700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$537,300</a:t>
                      </a:r>
                      <a:endParaRPr lang="en-US" sz="1400">
                        <a:effectLst/>
                        <a:latin typeface="Calibri"/>
                        <a:ea typeface="MS Mincho"/>
                        <a:cs typeface="Times New Roman"/>
                      </a:endParaRPr>
                    </a:p>
                  </a:txBody>
                  <a:tcPr marL="68580" marR="68580" marT="0" marB="0" anchor="ctr"/>
                </a:tc>
              </a:tr>
              <a:tr h="535161">
                <a:tc>
                  <a:txBody>
                    <a:bodyPr/>
                    <a:lstStyle/>
                    <a:p>
                      <a:pPr marL="0" marR="0" algn="ctr">
                        <a:lnSpc>
                          <a:spcPct val="115000"/>
                        </a:lnSpc>
                        <a:spcBef>
                          <a:spcPts val="0"/>
                        </a:spcBef>
                        <a:spcAft>
                          <a:spcPts val="0"/>
                        </a:spcAft>
                      </a:pPr>
                      <a:r>
                        <a:rPr lang="en-US" sz="1400">
                          <a:effectLst/>
                        </a:rPr>
                        <a:t>66   ($1,793/month)</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$150,600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$258,200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$365,800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$473,400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$580,900</a:t>
                      </a:r>
                      <a:endParaRPr lang="en-US" sz="1400">
                        <a:effectLst/>
                        <a:latin typeface="Calibri"/>
                        <a:ea typeface="MS Mincho"/>
                        <a:cs typeface="Times New Roman"/>
                      </a:endParaRPr>
                    </a:p>
                  </a:txBody>
                  <a:tcPr marL="68580" marR="68580" marT="0" marB="0" anchor="ctr"/>
                </a:tc>
              </a:tr>
              <a:tr h="535161">
                <a:tc>
                  <a:txBody>
                    <a:bodyPr/>
                    <a:lstStyle/>
                    <a:p>
                      <a:pPr marL="0" marR="0" algn="ctr">
                        <a:lnSpc>
                          <a:spcPct val="115000"/>
                        </a:lnSpc>
                        <a:spcBef>
                          <a:spcPts val="0"/>
                        </a:spcBef>
                        <a:spcAft>
                          <a:spcPts val="0"/>
                        </a:spcAft>
                      </a:pPr>
                      <a:r>
                        <a:rPr lang="en-US" sz="1400">
                          <a:effectLst/>
                        </a:rPr>
                        <a:t>68   ($1,960/month)</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$117,600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$235,200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$352,800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$470,400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$588,000</a:t>
                      </a:r>
                      <a:endParaRPr lang="en-US" sz="1400">
                        <a:effectLst/>
                        <a:latin typeface="Calibri"/>
                        <a:ea typeface="MS Mincho"/>
                        <a:cs typeface="Times New Roman"/>
                      </a:endParaRPr>
                    </a:p>
                  </a:txBody>
                  <a:tcPr marL="68580" marR="68580" marT="0" marB="0" anchor="ctr"/>
                </a:tc>
              </a:tr>
              <a:tr h="535161">
                <a:tc>
                  <a:txBody>
                    <a:bodyPr/>
                    <a:lstStyle/>
                    <a:p>
                      <a:pPr marL="0" marR="0" algn="ctr">
                        <a:lnSpc>
                          <a:spcPct val="115000"/>
                        </a:lnSpc>
                        <a:spcBef>
                          <a:spcPts val="0"/>
                        </a:spcBef>
                        <a:spcAft>
                          <a:spcPts val="0"/>
                        </a:spcAft>
                      </a:pPr>
                      <a:r>
                        <a:rPr lang="en-US" sz="1400">
                          <a:effectLst/>
                        </a:rPr>
                        <a:t>70   ($2,395/month)</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$86,200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a:effectLst/>
                        </a:rPr>
                        <a:t>$229,900</a:t>
                      </a:r>
                      <a:endParaRPr lang="en-US" sz="140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$373,600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$517,300</a:t>
                      </a:r>
                      <a:endParaRPr lang="en-US" sz="1400" dirty="0">
                        <a:effectLst/>
                        <a:latin typeface="Calibri"/>
                        <a:ea typeface="MS Mincho"/>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effectLst/>
                        </a:rPr>
                        <a:t>$661,000</a:t>
                      </a:r>
                      <a:endParaRPr lang="en-US" sz="1400" dirty="0">
                        <a:effectLst/>
                        <a:latin typeface="Calibri"/>
                        <a:ea typeface="MS Mincho"/>
                        <a:cs typeface="Times New Roman"/>
                      </a:endParaRPr>
                    </a:p>
                  </a:txBody>
                  <a:tcPr marL="68580" marR="68580" marT="0" marB="0" anchor="ctr"/>
                </a:tc>
              </a:tr>
            </a:tbl>
          </a:graphicData>
        </a:graphic>
      </p:graphicFrame>
      <p:sp>
        <p:nvSpPr>
          <p:cNvPr id="7" name="Rectangle 1"/>
          <p:cNvSpPr>
            <a:spLocks noChangeArrowheads="1"/>
          </p:cNvSpPr>
          <p:nvPr/>
        </p:nvSpPr>
        <p:spPr bwMode="auto">
          <a:xfrm>
            <a:off x="830263" y="2405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72581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rmAutofit fontScale="90000"/>
          </a:bodyPr>
          <a:lstStyle/>
          <a:p>
            <a:r>
              <a:rPr lang="en-US" sz="3600" dirty="0" smtClean="0"/>
              <a:t>Study 1 takeaway: Social Security claiming and annuity decisions are psychologically different</a:t>
            </a:r>
            <a:endParaRPr lang="en-US" sz="3600" dirty="0"/>
          </a:p>
        </p:txBody>
      </p:sp>
      <p:sp>
        <p:nvSpPr>
          <p:cNvPr id="3" name="Content Placeholder 2"/>
          <p:cNvSpPr>
            <a:spLocks noGrp="1"/>
          </p:cNvSpPr>
          <p:nvPr>
            <p:ph idx="1"/>
          </p:nvPr>
        </p:nvSpPr>
        <p:spPr>
          <a:xfrm>
            <a:off x="381000" y="1600200"/>
            <a:ext cx="8534400" cy="4343400"/>
          </a:xfrm>
        </p:spPr>
        <p:txBody>
          <a:bodyPr>
            <a:noAutofit/>
          </a:bodyPr>
          <a:lstStyle/>
          <a:p>
            <a:pPr>
              <a:spcBef>
                <a:spcPts val="0"/>
              </a:spcBef>
              <a:spcAft>
                <a:spcPts val="600"/>
              </a:spcAft>
            </a:pPr>
            <a:r>
              <a:rPr lang="en-US" sz="2400" dirty="0" smtClean="0"/>
              <a:t>Claiming task results (DV = claiming age)</a:t>
            </a:r>
          </a:p>
          <a:p>
            <a:pPr lvl="1">
              <a:spcBef>
                <a:spcPts val="0"/>
              </a:spcBef>
              <a:spcAft>
                <a:spcPts val="600"/>
              </a:spcAft>
            </a:pPr>
            <a:r>
              <a:rPr lang="en-US" sz="2400" dirty="0" smtClean="0"/>
              <a:t>Seeing the cumulative payout table and completing annuity tasks first both result in significantly </a:t>
            </a:r>
            <a:r>
              <a:rPr lang="en-US" sz="2400" b="1" dirty="0" smtClean="0"/>
              <a:t>earlier</a:t>
            </a:r>
            <a:r>
              <a:rPr lang="en-US" sz="2400" dirty="0" smtClean="0"/>
              <a:t> claiming intentions </a:t>
            </a:r>
          </a:p>
          <a:p>
            <a:pPr lvl="1">
              <a:spcBef>
                <a:spcPts val="0"/>
              </a:spcBef>
              <a:spcAft>
                <a:spcPts val="600"/>
              </a:spcAft>
            </a:pPr>
            <a:r>
              <a:rPr lang="en-US" sz="2400" dirty="0" smtClean="0"/>
              <a:t>All four individual difference measures are significant</a:t>
            </a:r>
          </a:p>
          <a:p>
            <a:pPr>
              <a:spcBef>
                <a:spcPts val="600"/>
              </a:spcBef>
              <a:spcAft>
                <a:spcPts val="600"/>
              </a:spcAft>
            </a:pPr>
            <a:r>
              <a:rPr lang="en-US" sz="2400" dirty="0" smtClean="0"/>
              <a:t>Annuity task results (DV = annuity likelihood)</a:t>
            </a:r>
          </a:p>
          <a:p>
            <a:pPr lvl="1">
              <a:spcBef>
                <a:spcPts val="0"/>
              </a:spcBef>
              <a:spcAft>
                <a:spcPts val="600"/>
              </a:spcAft>
            </a:pPr>
            <a:r>
              <a:rPr lang="en-US" sz="2400" dirty="0" smtClean="0"/>
              <a:t>Information presentation and task order not significant</a:t>
            </a:r>
          </a:p>
          <a:p>
            <a:pPr lvl="1">
              <a:spcBef>
                <a:spcPts val="0"/>
              </a:spcBef>
              <a:spcAft>
                <a:spcPts val="600"/>
              </a:spcAft>
            </a:pPr>
            <a:r>
              <a:rPr lang="en-US" sz="2400" dirty="0" smtClean="0"/>
              <a:t>Annuity default description (purchase, 401k, or pension) significantly affects likelihood of taking annuity</a:t>
            </a:r>
          </a:p>
          <a:p>
            <a:pPr lvl="1">
              <a:spcBef>
                <a:spcPts val="0"/>
              </a:spcBef>
              <a:spcAft>
                <a:spcPts val="600"/>
              </a:spcAft>
            </a:pPr>
            <a:r>
              <a:rPr lang="en-US" sz="2400" dirty="0" smtClean="0"/>
              <a:t>Only perceived ownership and </a:t>
            </a:r>
            <a:r>
              <a:rPr lang="en-US" sz="2400" dirty="0" err="1" smtClean="0"/>
              <a:t>intertemporal</a:t>
            </a:r>
            <a:r>
              <a:rPr lang="en-US" sz="2400" dirty="0" smtClean="0"/>
              <a:t> patience measures significant</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sz="3600" dirty="0" smtClean="0"/>
              <a:t>Study 2 approach</a:t>
            </a:r>
            <a:endParaRPr lang="en-US" sz="3600" dirty="0"/>
          </a:p>
        </p:txBody>
      </p:sp>
      <p:sp>
        <p:nvSpPr>
          <p:cNvPr id="3" name="Content Placeholder 2"/>
          <p:cNvSpPr>
            <a:spLocks noGrp="1"/>
          </p:cNvSpPr>
          <p:nvPr>
            <p:ph idx="1"/>
          </p:nvPr>
        </p:nvSpPr>
        <p:spPr>
          <a:xfrm>
            <a:off x="304800" y="1143000"/>
            <a:ext cx="8534400" cy="4724400"/>
          </a:xfrm>
        </p:spPr>
        <p:txBody>
          <a:bodyPr>
            <a:noAutofit/>
          </a:bodyPr>
          <a:lstStyle/>
          <a:p>
            <a:pPr>
              <a:spcBef>
                <a:spcPts val="1200"/>
              </a:spcBef>
              <a:spcAft>
                <a:spcPts val="600"/>
              </a:spcAft>
            </a:pPr>
            <a:r>
              <a:rPr lang="en-US" sz="2800" dirty="0" smtClean="0"/>
              <a:t>Lab survey using </a:t>
            </a:r>
            <a:r>
              <a:rPr lang="en-US" sz="2800" dirty="0" err="1" smtClean="0"/>
              <a:t>eyetracking</a:t>
            </a:r>
            <a:r>
              <a:rPr lang="en-US" sz="2800" dirty="0" smtClean="0"/>
              <a:t> technology to gain further insight into how attention relates to claiming behavior</a:t>
            </a:r>
          </a:p>
          <a:p>
            <a:pPr>
              <a:spcBef>
                <a:spcPts val="1200"/>
              </a:spcBef>
              <a:spcAft>
                <a:spcPts val="600"/>
              </a:spcAft>
            </a:pPr>
            <a:r>
              <a:rPr lang="en-US" sz="2800" dirty="0" smtClean="0"/>
              <a:t>Claiming task, with cumulative payout information</a:t>
            </a:r>
          </a:p>
          <a:p>
            <a:pPr>
              <a:spcBef>
                <a:spcPts val="1200"/>
              </a:spcBef>
              <a:spcAft>
                <a:spcPts val="600"/>
              </a:spcAft>
            </a:pPr>
            <a:r>
              <a:rPr lang="en-US" sz="2800" dirty="0" smtClean="0"/>
              <a:t>Eye movements and fixations tracked throughout the study</a:t>
            </a:r>
          </a:p>
          <a:p>
            <a:pPr>
              <a:spcBef>
                <a:spcPts val="600"/>
              </a:spcBef>
              <a:spcAft>
                <a:spcPts val="600"/>
              </a:spcAft>
            </a:pPr>
            <a:r>
              <a:rPr lang="en-US" sz="2800" dirty="0" smtClean="0"/>
              <a:t>Claiming intentions results</a:t>
            </a:r>
          </a:p>
          <a:p>
            <a:pPr lvl="1">
              <a:spcBef>
                <a:spcPts val="0"/>
              </a:spcBef>
              <a:spcAft>
                <a:spcPts val="600"/>
              </a:spcAft>
            </a:pPr>
            <a:r>
              <a:rPr lang="en-US" sz="2400" dirty="0" smtClean="0"/>
              <a:t>50% early claimers (claiming age 62-64) and 25.8% late claimers (68-70)</a:t>
            </a:r>
          </a:p>
          <a:p>
            <a:pPr lvl="1">
              <a:spcBef>
                <a:spcPts val="0"/>
              </a:spcBef>
              <a:spcAft>
                <a:spcPts val="600"/>
              </a:spcAft>
            </a:pPr>
            <a:r>
              <a:rPr lang="en-US" sz="2400" dirty="0" smtClean="0"/>
              <a:t>Remainder indicate normal claiming age or “I don’t know”</a:t>
            </a:r>
          </a:p>
          <a:p>
            <a:pPr>
              <a:spcBef>
                <a:spcPts val="600"/>
              </a:spcBef>
              <a:spcAft>
                <a:spcPts val="600"/>
              </a:spcAft>
            </a:pPr>
            <a:endParaRPr lang="en-US" sz="2800" dirty="0" smtClean="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61865" y="228600"/>
            <a:ext cx="8229600" cy="1143000"/>
          </a:xfrm>
        </p:spPr>
        <p:txBody>
          <a:bodyPr>
            <a:normAutofit/>
          </a:bodyPr>
          <a:lstStyle/>
          <a:p>
            <a:r>
              <a:rPr lang="en-US" sz="3200" dirty="0" smtClean="0"/>
              <a:t>Early claimers look at monthly payment amounts and younger age payouts</a:t>
            </a:r>
            <a:endParaRPr lang="en-US" sz="3200" dirty="0"/>
          </a:p>
        </p:txBody>
      </p:sp>
      <p:pic>
        <p:nvPicPr>
          <p:cNvPr id="5" name="Picture 4"/>
          <p:cNvPicPr/>
          <p:nvPr/>
        </p:nvPicPr>
        <p:blipFill>
          <a:blip r:embed="rId3" cstate="print"/>
          <a:stretch>
            <a:fillRect/>
          </a:stretch>
        </p:blipFill>
        <p:spPr>
          <a:xfrm>
            <a:off x="685800" y="1447800"/>
            <a:ext cx="7467600" cy="2209800"/>
          </a:xfrm>
          <a:prstGeom prst="rect">
            <a:avLst/>
          </a:prstGeom>
        </p:spPr>
      </p:pic>
      <p:pic>
        <p:nvPicPr>
          <p:cNvPr id="7" name="Picture 6"/>
          <p:cNvPicPr/>
          <p:nvPr/>
        </p:nvPicPr>
        <p:blipFill>
          <a:blip r:embed="rId4" cstate="print"/>
          <a:stretch>
            <a:fillRect/>
          </a:stretch>
        </p:blipFill>
        <p:spPr>
          <a:xfrm>
            <a:off x="685800" y="3581400"/>
            <a:ext cx="7467600" cy="22098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237694"/>
            <a:ext cx="8229600" cy="1143000"/>
          </a:xfrm>
        </p:spPr>
        <p:txBody>
          <a:bodyPr>
            <a:normAutofit/>
          </a:bodyPr>
          <a:lstStyle/>
          <a:p>
            <a:r>
              <a:rPr lang="en-US" sz="3200" dirty="0" smtClean="0"/>
              <a:t>Late claimers shift attention toward later age cumulative payout amounts</a:t>
            </a:r>
            <a:endParaRPr lang="en-US" sz="3200" dirty="0"/>
          </a:p>
        </p:txBody>
      </p:sp>
      <p:pic>
        <p:nvPicPr>
          <p:cNvPr id="8" name="Picture 7"/>
          <p:cNvPicPr/>
          <p:nvPr/>
        </p:nvPicPr>
        <p:blipFill>
          <a:blip r:embed="rId3" cstate="print"/>
          <a:stretch>
            <a:fillRect/>
          </a:stretch>
        </p:blipFill>
        <p:spPr>
          <a:xfrm>
            <a:off x="681135" y="1456894"/>
            <a:ext cx="7467600" cy="2209800"/>
          </a:xfrm>
          <a:prstGeom prst="rect">
            <a:avLst/>
          </a:prstGeom>
        </p:spPr>
      </p:pic>
      <p:pic>
        <p:nvPicPr>
          <p:cNvPr id="9" name="Picture 8"/>
          <p:cNvPicPr/>
          <p:nvPr/>
        </p:nvPicPr>
        <p:blipFill>
          <a:blip r:embed="rId4" cstate="print"/>
          <a:stretch>
            <a:fillRect/>
          </a:stretch>
        </p:blipFill>
        <p:spPr>
          <a:xfrm>
            <a:off x="681135" y="3666693"/>
            <a:ext cx="7467600" cy="220070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4730</TotalTime>
  <Words>1131</Words>
  <Application>Microsoft Office PowerPoint</Application>
  <PresentationFormat>On-screen Show (4:3)</PresentationFormat>
  <Paragraphs>127</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Psychology of Social Security Claiming Decisions and the Design of Interventions</vt:lpstr>
      <vt:lpstr>PowerPoint Presentation</vt:lpstr>
      <vt:lpstr>PowerPoint Presentation</vt:lpstr>
      <vt:lpstr>PowerPoint Presentation</vt:lpstr>
      <vt:lpstr>Sample Cumulative Display for Claiming</vt:lpstr>
      <vt:lpstr>Study 1 takeaway: Social Security claiming and annuity decisions are psychologically different</vt:lpstr>
      <vt:lpstr>Study 2 approach</vt:lpstr>
      <vt:lpstr>Early claimers look at monthly payment amounts and younger age payouts</vt:lpstr>
      <vt:lpstr>Late claimers shift attention toward later age cumulative payout amounts</vt:lpstr>
      <vt:lpstr>Study 3 approach</vt:lpstr>
      <vt:lpstr>Study 3: Information presentation conditions</vt:lpstr>
      <vt:lpstr>Study 3 takeaway: later claiming when presentation structure matches  life expectations</vt:lpstr>
      <vt:lpstr>Percent of respondents indicating later claiming (ages 68-70)</vt:lpstr>
      <vt:lpstr>Implications</vt:lpstr>
    </vt:vector>
  </TitlesOfParts>
  <Company>UCLA Anderson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sshu</dc:creator>
  <cp:lastModifiedBy>Grzybowa</cp:lastModifiedBy>
  <cp:revision>335</cp:revision>
  <dcterms:created xsi:type="dcterms:W3CDTF">2011-12-07T21:29:15Z</dcterms:created>
  <dcterms:modified xsi:type="dcterms:W3CDTF">2014-08-04T18:59:45Z</dcterms:modified>
</cp:coreProperties>
</file>