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417" r:id="rId2"/>
    <p:sldId id="377" r:id="rId3"/>
    <p:sldId id="419" r:id="rId4"/>
    <p:sldId id="420" r:id="rId5"/>
    <p:sldId id="425" r:id="rId6"/>
    <p:sldId id="422" r:id="rId7"/>
    <p:sldId id="426" r:id="rId8"/>
    <p:sldId id="42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960" y="-104"/>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VE</c:v>
                </c:pt>
              </c:strCache>
            </c:strRef>
          </c:tx>
          <c:invertIfNegative val="0"/>
          <c:cat>
            <c:strRef>
              <c:f>Sheet1!$A$2:$A$7</c:f>
              <c:strCache>
                <c:ptCount val="6"/>
                <c:pt idx="0">
                  <c:v>&lt;25</c:v>
                </c:pt>
                <c:pt idx="1">
                  <c:v>25-34</c:v>
                </c:pt>
                <c:pt idx="2">
                  <c:v>34-44</c:v>
                </c:pt>
                <c:pt idx="3">
                  <c:v>45-54</c:v>
                </c:pt>
                <c:pt idx="4">
                  <c:v>55-64</c:v>
                </c:pt>
                <c:pt idx="5">
                  <c:v>65+</c:v>
                </c:pt>
              </c:strCache>
            </c:strRef>
          </c:cat>
          <c:val>
            <c:numRef>
              <c:f>Sheet1!$B$2:$B$7</c:f>
              <c:numCache>
                <c:formatCode>0%</c:formatCode>
                <c:ptCount val="6"/>
                <c:pt idx="0">
                  <c:v>0.29</c:v>
                </c:pt>
                <c:pt idx="1">
                  <c:v>0.56</c:v>
                </c:pt>
                <c:pt idx="2">
                  <c:v>0.65</c:v>
                </c:pt>
                <c:pt idx="3">
                  <c:v>0.71</c:v>
                </c:pt>
                <c:pt idx="4">
                  <c:v>0.73</c:v>
                </c:pt>
                <c:pt idx="5">
                  <c:v>0.68</c:v>
                </c:pt>
              </c:numCache>
            </c:numRef>
          </c:val>
        </c:ser>
        <c:ser>
          <c:idx val="1"/>
          <c:order val="1"/>
          <c:tx>
            <c:strRef>
              <c:f>Sheet1!$C$1</c:f>
              <c:strCache>
                <c:ptCount val="1"/>
                <c:pt idx="0">
                  <c:v>AE</c:v>
                </c:pt>
              </c:strCache>
            </c:strRef>
          </c:tx>
          <c:invertIfNegative val="0"/>
          <c:cat>
            <c:strRef>
              <c:f>Sheet1!$A$2:$A$7</c:f>
              <c:strCache>
                <c:ptCount val="6"/>
                <c:pt idx="0">
                  <c:v>&lt;25</c:v>
                </c:pt>
                <c:pt idx="1">
                  <c:v>25-34</c:v>
                </c:pt>
                <c:pt idx="2">
                  <c:v>34-44</c:v>
                </c:pt>
                <c:pt idx="3">
                  <c:v>45-54</c:v>
                </c:pt>
                <c:pt idx="4">
                  <c:v>55-64</c:v>
                </c:pt>
                <c:pt idx="5">
                  <c:v>65+</c:v>
                </c:pt>
              </c:strCache>
            </c:strRef>
          </c:cat>
          <c:val>
            <c:numRef>
              <c:f>Sheet1!$C$2:$C$7</c:f>
              <c:numCache>
                <c:formatCode>0%</c:formatCode>
                <c:ptCount val="6"/>
                <c:pt idx="0">
                  <c:v>0.68</c:v>
                </c:pt>
                <c:pt idx="1">
                  <c:v>0.83</c:v>
                </c:pt>
                <c:pt idx="2">
                  <c:v>0.84</c:v>
                </c:pt>
                <c:pt idx="3">
                  <c:v>0.85</c:v>
                </c:pt>
                <c:pt idx="4">
                  <c:v>0.85</c:v>
                </c:pt>
                <c:pt idx="5">
                  <c:v>0.77</c:v>
                </c:pt>
              </c:numCache>
            </c:numRef>
          </c:val>
        </c:ser>
        <c:dLbls>
          <c:showLegendKey val="0"/>
          <c:showVal val="0"/>
          <c:showCatName val="0"/>
          <c:showSerName val="0"/>
          <c:showPercent val="0"/>
          <c:showBubbleSize val="0"/>
        </c:dLbls>
        <c:gapWidth val="150"/>
        <c:axId val="-2126217720"/>
        <c:axId val="-2126229768"/>
      </c:barChart>
      <c:catAx>
        <c:axId val="-2126217720"/>
        <c:scaling>
          <c:orientation val="minMax"/>
        </c:scaling>
        <c:delete val="0"/>
        <c:axPos val="b"/>
        <c:majorTickMark val="out"/>
        <c:minorTickMark val="none"/>
        <c:tickLblPos val="nextTo"/>
        <c:crossAx val="-2126229768"/>
        <c:crosses val="autoZero"/>
        <c:auto val="1"/>
        <c:lblAlgn val="ctr"/>
        <c:lblOffset val="100"/>
        <c:noMultiLvlLbl val="0"/>
      </c:catAx>
      <c:valAx>
        <c:axId val="-2126229768"/>
        <c:scaling>
          <c:orientation val="minMax"/>
        </c:scaling>
        <c:delete val="0"/>
        <c:axPos val="l"/>
        <c:majorGridlines/>
        <c:numFmt formatCode="0%" sourceLinked="1"/>
        <c:majorTickMark val="out"/>
        <c:minorTickMark val="none"/>
        <c:tickLblPos val="nextTo"/>
        <c:crossAx val="-212621772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26-35</c:v>
                </c:pt>
                <c:pt idx="1">
                  <c:v>36-45</c:v>
                </c:pt>
                <c:pt idx="2">
                  <c:v>46-55</c:v>
                </c:pt>
                <c:pt idx="3">
                  <c:v>56-65</c:v>
                </c:pt>
              </c:strCache>
            </c:strRef>
          </c:cat>
          <c:val>
            <c:numRef>
              <c:f>Sheet1!$B$2:$B$5</c:f>
              <c:numCache>
                <c:formatCode>_(* #,##0.00_);_(* \(#,##0.00\);_(* "-"??_);_(@_)</c:formatCode>
                <c:ptCount val="4"/>
                <c:pt idx="0">
                  <c:v>1.111111111111111</c:v>
                </c:pt>
                <c:pt idx="1">
                  <c:v>1.107142857142857</c:v>
                </c:pt>
                <c:pt idx="2">
                  <c:v>1.067796610169491</c:v>
                </c:pt>
                <c:pt idx="3">
                  <c:v>1.065573770491804</c:v>
                </c:pt>
              </c:numCache>
            </c:numRef>
          </c:val>
        </c:ser>
        <c:dLbls>
          <c:showLegendKey val="0"/>
          <c:showVal val="0"/>
          <c:showCatName val="0"/>
          <c:showSerName val="0"/>
          <c:showPercent val="0"/>
          <c:showBubbleSize val="0"/>
        </c:dLbls>
        <c:gapWidth val="150"/>
        <c:axId val="-2126045336"/>
        <c:axId val="-2126387704"/>
      </c:barChart>
      <c:catAx>
        <c:axId val="-2126045336"/>
        <c:scaling>
          <c:orientation val="minMax"/>
        </c:scaling>
        <c:delete val="0"/>
        <c:axPos val="b"/>
        <c:majorTickMark val="out"/>
        <c:minorTickMark val="none"/>
        <c:tickLblPos val="nextTo"/>
        <c:crossAx val="-2126387704"/>
        <c:crosses val="autoZero"/>
        <c:auto val="1"/>
        <c:lblAlgn val="ctr"/>
        <c:lblOffset val="100"/>
        <c:noMultiLvlLbl val="0"/>
      </c:catAx>
      <c:valAx>
        <c:axId val="-2126387704"/>
        <c:scaling>
          <c:orientation val="minMax"/>
        </c:scaling>
        <c:delete val="0"/>
        <c:axPos val="l"/>
        <c:majorGridlines/>
        <c:numFmt formatCode="_(* #,##0.00_);_(* \(#,##0.00\);_(* &quot;-&quot;??_);_(@_)" sourceLinked="1"/>
        <c:majorTickMark val="out"/>
        <c:minorTickMark val="none"/>
        <c:tickLblPos val="nextTo"/>
        <c:crossAx val="-212604533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lowest </c:v>
                </c:pt>
                <c:pt idx="1">
                  <c:v>second</c:v>
                </c:pt>
                <c:pt idx="2">
                  <c:v>third</c:v>
                </c:pt>
                <c:pt idx="3">
                  <c:v>highest </c:v>
                </c:pt>
              </c:strCache>
            </c:strRef>
          </c:cat>
          <c:val>
            <c:numRef>
              <c:f>Sheet1!$B$2:$B$5</c:f>
              <c:numCache>
                <c:formatCode>0%</c:formatCode>
                <c:ptCount val="4"/>
                <c:pt idx="0">
                  <c:v>1.424242424242424</c:v>
                </c:pt>
                <c:pt idx="1">
                  <c:v>1.525</c:v>
                </c:pt>
                <c:pt idx="2">
                  <c:v>1.215686274509804</c:v>
                </c:pt>
                <c:pt idx="3">
                  <c:v>1.0096</c:v>
                </c:pt>
              </c:numCache>
            </c:numRef>
          </c:val>
        </c:ser>
        <c:dLbls>
          <c:showLegendKey val="0"/>
          <c:showVal val="0"/>
          <c:showCatName val="0"/>
          <c:showSerName val="0"/>
          <c:showPercent val="0"/>
          <c:showBubbleSize val="0"/>
        </c:dLbls>
        <c:gapWidth val="150"/>
        <c:axId val="-2126391576"/>
        <c:axId val="-2126022856"/>
      </c:barChart>
      <c:catAx>
        <c:axId val="-2126391576"/>
        <c:scaling>
          <c:orientation val="minMax"/>
        </c:scaling>
        <c:delete val="0"/>
        <c:axPos val="b"/>
        <c:majorTickMark val="out"/>
        <c:minorTickMark val="none"/>
        <c:tickLblPos val="nextTo"/>
        <c:crossAx val="-2126022856"/>
        <c:crosses val="autoZero"/>
        <c:auto val="1"/>
        <c:lblAlgn val="ctr"/>
        <c:lblOffset val="100"/>
        <c:noMultiLvlLbl val="0"/>
      </c:catAx>
      <c:valAx>
        <c:axId val="-2126022856"/>
        <c:scaling>
          <c:orientation val="minMax"/>
          <c:min val="1.0"/>
        </c:scaling>
        <c:delete val="0"/>
        <c:axPos val="l"/>
        <c:majorGridlines/>
        <c:numFmt formatCode="General" sourceLinked="0"/>
        <c:majorTickMark val="out"/>
        <c:minorTickMark val="none"/>
        <c:tickLblPos val="nextTo"/>
        <c:crossAx val="-21263915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mean</c:v>
                </c:pt>
              </c:strCache>
            </c:strRef>
          </c:tx>
          <c:spPr>
            <a:ln w="50800"/>
          </c:spPr>
          <c:cat>
            <c:numRef>
              <c:f>Sheet1!$A$2:$A$42</c:f>
              <c:numCache>
                <c:formatCode>General</c:formatCode>
                <c:ptCount val="41"/>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pt idx="36">
                  <c:v>36.0</c:v>
                </c:pt>
                <c:pt idx="37">
                  <c:v>37.0</c:v>
                </c:pt>
                <c:pt idx="38">
                  <c:v>38.0</c:v>
                </c:pt>
                <c:pt idx="39">
                  <c:v>39.0</c:v>
                </c:pt>
                <c:pt idx="40">
                  <c:v>40.0</c:v>
                </c:pt>
              </c:numCache>
            </c:numRef>
          </c:cat>
          <c:val>
            <c:numRef>
              <c:f>Sheet1!$B$2:$B$42</c:f>
              <c:numCache>
                <c:formatCode>General</c:formatCode>
                <c:ptCount val="41"/>
                <c:pt idx="0">
                  <c:v>0.3953</c:v>
                </c:pt>
                <c:pt idx="1">
                  <c:v>0.38164</c:v>
                </c:pt>
                <c:pt idx="2">
                  <c:v>0.36355</c:v>
                </c:pt>
                <c:pt idx="3">
                  <c:v>0.3023</c:v>
                </c:pt>
                <c:pt idx="4">
                  <c:v>0.27285</c:v>
                </c:pt>
                <c:pt idx="5">
                  <c:v>0.26256</c:v>
                </c:pt>
                <c:pt idx="6">
                  <c:v>0.25557</c:v>
                </c:pt>
                <c:pt idx="7">
                  <c:v>0.2451</c:v>
                </c:pt>
                <c:pt idx="8">
                  <c:v>0.23975</c:v>
                </c:pt>
                <c:pt idx="9">
                  <c:v>0.23613</c:v>
                </c:pt>
                <c:pt idx="10">
                  <c:v>0.23408</c:v>
                </c:pt>
                <c:pt idx="11">
                  <c:v>0.23206</c:v>
                </c:pt>
                <c:pt idx="12">
                  <c:v>0.23112</c:v>
                </c:pt>
                <c:pt idx="13">
                  <c:v>0.22941</c:v>
                </c:pt>
                <c:pt idx="14">
                  <c:v>0.2281</c:v>
                </c:pt>
                <c:pt idx="15">
                  <c:v>0.22693</c:v>
                </c:pt>
                <c:pt idx="16">
                  <c:v>0.22576</c:v>
                </c:pt>
                <c:pt idx="17">
                  <c:v>0.22464</c:v>
                </c:pt>
                <c:pt idx="18">
                  <c:v>0.22415</c:v>
                </c:pt>
                <c:pt idx="19">
                  <c:v>0.22296</c:v>
                </c:pt>
                <c:pt idx="20">
                  <c:v>0.222</c:v>
                </c:pt>
                <c:pt idx="21">
                  <c:v>0.22078</c:v>
                </c:pt>
                <c:pt idx="22">
                  <c:v>0.21878</c:v>
                </c:pt>
                <c:pt idx="23">
                  <c:v>0.21705</c:v>
                </c:pt>
                <c:pt idx="24">
                  <c:v>0.21438</c:v>
                </c:pt>
                <c:pt idx="25">
                  <c:v>0.212</c:v>
                </c:pt>
                <c:pt idx="26">
                  <c:v>0.20874</c:v>
                </c:pt>
                <c:pt idx="27">
                  <c:v>0.20802</c:v>
                </c:pt>
                <c:pt idx="28">
                  <c:v>0.20747</c:v>
                </c:pt>
                <c:pt idx="29">
                  <c:v>0.20726</c:v>
                </c:pt>
                <c:pt idx="30">
                  <c:v>0.20508</c:v>
                </c:pt>
                <c:pt idx="31">
                  <c:v>0.20275</c:v>
                </c:pt>
                <c:pt idx="32">
                  <c:v>0.20149</c:v>
                </c:pt>
                <c:pt idx="33">
                  <c:v>0.1981</c:v>
                </c:pt>
                <c:pt idx="34">
                  <c:v>0.19426</c:v>
                </c:pt>
                <c:pt idx="35">
                  <c:v>0.18978</c:v>
                </c:pt>
                <c:pt idx="36">
                  <c:v>0.1833</c:v>
                </c:pt>
                <c:pt idx="37">
                  <c:v>0.17964</c:v>
                </c:pt>
                <c:pt idx="38">
                  <c:v>0.17287</c:v>
                </c:pt>
                <c:pt idx="39">
                  <c:v>0.16806</c:v>
                </c:pt>
                <c:pt idx="40">
                  <c:v>0.15973</c:v>
                </c:pt>
              </c:numCache>
            </c:numRef>
          </c:val>
          <c:smooth val="0"/>
        </c:ser>
        <c:dLbls>
          <c:showLegendKey val="0"/>
          <c:showVal val="0"/>
          <c:showCatName val="0"/>
          <c:showSerName val="0"/>
          <c:showPercent val="0"/>
          <c:showBubbleSize val="0"/>
        </c:dLbls>
        <c:marker val="1"/>
        <c:smooth val="0"/>
        <c:axId val="-2125884776"/>
        <c:axId val="-2125879240"/>
      </c:lineChart>
      <c:catAx>
        <c:axId val="-2125884776"/>
        <c:scaling>
          <c:orientation val="minMax"/>
        </c:scaling>
        <c:delete val="0"/>
        <c:axPos val="b"/>
        <c:title>
          <c:tx>
            <c:rich>
              <a:bodyPr/>
              <a:lstStyle/>
              <a:p>
                <a:pPr>
                  <a:defRPr/>
                </a:pPr>
                <a:r>
                  <a:rPr lang="en-US" dirty="0" smtClean="0"/>
                  <a:t>Tenure</a:t>
                </a:r>
                <a:endParaRPr lang="en-US" dirty="0"/>
              </a:p>
            </c:rich>
          </c:tx>
          <c:layout/>
          <c:overlay val="0"/>
        </c:title>
        <c:numFmt formatCode="General" sourceLinked="1"/>
        <c:majorTickMark val="out"/>
        <c:minorTickMark val="none"/>
        <c:tickLblPos val="nextTo"/>
        <c:crossAx val="-2125879240"/>
        <c:crosses val="autoZero"/>
        <c:auto val="1"/>
        <c:lblAlgn val="ctr"/>
        <c:lblOffset val="100"/>
        <c:noMultiLvlLbl val="0"/>
      </c:catAx>
      <c:valAx>
        <c:axId val="-2125879240"/>
        <c:scaling>
          <c:orientation val="minMax"/>
        </c:scaling>
        <c:delete val="0"/>
        <c:axPos val="l"/>
        <c:majorGridlines/>
        <c:numFmt formatCode="0%" sourceLinked="0"/>
        <c:majorTickMark val="out"/>
        <c:minorTickMark val="none"/>
        <c:tickLblPos val="nextTo"/>
        <c:crossAx val="-21258847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96363505020588"/>
          <c:y val="0.0498685361698209"/>
          <c:w val="0.879171663175131"/>
          <c:h val="0.633224202237878"/>
        </c:manualLayout>
      </c:layout>
      <c:barChart>
        <c:barDir val="col"/>
        <c:grouping val="clustered"/>
        <c:varyColors val="0"/>
        <c:ser>
          <c:idx val="0"/>
          <c:order val="0"/>
          <c:tx>
            <c:strRef>
              <c:f>Sheet1!$B$1</c:f>
              <c:strCache>
                <c:ptCount val="1"/>
                <c:pt idx="0">
                  <c:v>VE</c:v>
                </c:pt>
              </c:strCache>
            </c:strRef>
          </c:tx>
          <c:invertIfNegative val="0"/>
          <c:cat>
            <c:strRef>
              <c:f>Sheet1!$A$2:$A$5</c:f>
              <c:strCache>
                <c:ptCount val="2"/>
                <c:pt idx="0">
                  <c:v>Lowest income quartile</c:v>
                </c:pt>
                <c:pt idx="1">
                  <c:v>Highest income quartile</c:v>
                </c:pt>
              </c:strCache>
            </c:strRef>
          </c:cat>
          <c:val>
            <c:numRef>
              <c:f>Sheet1!$B$2:$B$5</c:f>
              <c:numCache>
                <c:formatCode>0%</c:formatCode>
                <c:ptCount val="2"/>
                <c:pt idx="0">
                  <c:v>0.67</c:v>
                </c:pt>
                <c:pt idx="1">
                  <c:v>0.59</c:v>
                </c:pt>
              </c:numCache>
            </c:numRef>
          </c:val>
        </c:ser>
        <c:ser>
          <c:idx val="1"/>
          <c:order val="1"/>
          <c:tx>
            <c:strRef>
              <c:f>Sheet1!$C$1</c:f>
              <c:strCache>
                <c:ptCount val="1"/>
                <c:pt idx="0">
                  <c:v>AE</c:v>
                </c:pt>
              </c:strCache>
            </c:strRef>
          </c:tx>
          <c:invertIfNegative val="0"/>
          <c:cat>
            <c:strRef>
              <c:f>Sheet1!$A$2:$A$5</c:f>
              <c:strCache>
                <c:ptCount val="2"/>
                <c:pt idx="0">
                  <c:v>Lowest income quartile</c:v>
                </c:pt>
                <c:pt idx="1">
                  <c:v>Highest income quartile</c:v>
                </c:pt>
              </c:strCache>
            </c:strRef>
          </c:cat>
          <c:val>
            <c:numRef>
              <c:f>Sheet1!$C$2:$C$5</c:f>
              <c:numCache>
                <c:formatCode>0%</c:formatCode>
                <c:ptCount val="2"/>
                <c:pt idx="0">
                  <c:v>0.85</c:v>
                </c:pt>
                <c:pt idx="1">
                  <c:v>0.73</c:v>
                </c:pt>
              </c:numCache>
            </c:numRef>
          </c:val>
        </c:ser>
        <c:dLbls>
          <c:showLegendKey val="0"/>
          <c:showVal val="1"/>
          <c:showCatName val="0"/>
          <c:showSerName val="0"/>
          <c:showPercent val="0"/>
          <c:showBubbleSize val="0"/>
        </c:dLbls>
        <c:gapWidth val="75"/>
        <c:axId val="-2127593768"/>
        <c:axId val="2079541768"/>
      </c:barChart>
      <c:catAx>
        <c:axId val="-2127593768"/>
        <c:scaling>
          <c:orientation val="minMax"/>
        </c:scaling>
        <c:delete val="0"/>
        <c:axPos val="b"/>
        <c:majorTickMark val="none"/>
        <c:minorTickMark val="none"/>
        <c:tickLblPos val="nextTo"/>
        <c:crossAx val="2079541768"/>
        <c:crosses val="autoZero"/>
        <c:auto val="1"/>
        <c:lblAlgn val="ctr"/>
        <c:lblOffset val="100"/>
        <c:noMultiLvlLbl val="0"/>
      </c:catAx>
      <c:valAx>
        <c:axId val="2079541768"/>
        <c:scaling>
          <c:orientation val="minMax"/>
          <c:max val="1.0"/>
          <c:min val="0.5"/>
        </c:scaling>
        <c:delete val="0"/>
        <c:axPos val="l"/>
        <c:numFmt formatCode="0%" sourceLinked="1"/>
        <c:majorTickMark val="none"/>
        <c:minorTickMark val="none"/>
        <c:tickLblPos val="nextTo"/>
        <c:crossAx val="-2127593768"/>
        <c:crosses val="autoZero"/>
        <c:crossBetween val="between"/>
        <c:majorUnit val="0.25"/>
      </c:valAx>
    </c:plotArea>
    <c:legend>
      <c:legendPos val="b"/>
      <c:layout>
        <c:manualLayout>
          <c:xMode val="edge"/>
          <c:yMode val="edge"/>
          <c:x val="0.713255435960413"/>
          <c:y val="0.105529539070774"/>
          <c:w val="0.154528883430856"/>
          <c:h val="0.069909057420454"/>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0.02849</cdr:x>
      <cdr:y>0.78947</cdr:y>
    </cdr:from>
    <cdr:to>
      <cdr:x>1</cdr:x>
      <cdr:y>1</cdr:y>
    </cdr:to>
    <cdr:sp macro="" textlink="">
      <cdr:nvSpPr>
        <cdr:cNvPr id="2" name="TextBox 1"/>
        <cdr:cNvSpPr txBox="1"/>
      </cdr:nvSpPr>
      <cdr:spPr>
        <a:xfrm xmlns:a="http://schemas.openxmlformats.org/drawingml/2006/main">
          <a:off x="236629" y="3429000"/>
          <a:ext cx="8069171" cy="9144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0" i="0" u="none" strike="noStrike" baseline="0" dirty="0" smtClean="0">
              <a:latin typeface="+mn-lt"/>
              <a:ea typeface="+mn-ea"/>
              <a:cs typeface="+mn-cs"/>
            </a:rPr>
            <a:t>Source: VanDerhei (January 2014)</a:t>
          </a:r>
        </a:p>
        <a:p xmlns:a="http://schemas.openxmlformats.org/drawingml/2006/main">
          <a:r>
            <a:rPr lang="en-US" sz="900" b="0" i="0" u="none" strike="noStrike" baseline="0" dirty="0" smtClean="0">
              <a:latin typeface="+mn-lt"/>
              <a:ea typeface="+mn-ea"/>
              <a:cs typeface="+mn-cs"/>
            </a:rPr>
            <a:t>* "Success" is defined as achieving an X percent real replacement rate from Social Security and 401(k) accumulations combined as defined in VanDerhei and Lucas (2010) where X = 80. </a:t>
          </a:r>
          <a:r>
            <a:rPr lang="en-US" sz="900" b="0" i="0" u="sng" strike="noStrike" baseline="0" dirty="0" smtClean="0">
              <a:latin typeface="+mn-lt"/>
              <a:ea typeface="+mn-ea"/>
              <a:cs typeface="+mn-cs"/>
            </a:rPr>
            <a:t>The population simulated consists of workers currently ages 25–29 who will have more than 30 years of simulated eligibility for participation in a 401(k) plan.</a:t>
          </a:r>
          <a:r>
            <a:rPr lang="en-US" sz="900" b="0" i="0" u="none" strike="noStrike" baseline="0" dirty="0" smtClean="0">
              <a:latin typeface="+mn-lt"/>
              <a:ea typeface="+mn-ea"/>
              <a:cs typeface="+mn-cs"/>
            </a:rPr>
            <a:t> Workers are assumed to retire at age 65 and all 401(k) balances are converted into a real annuity at an annuity purchase price of 18.62. </a:t>
          </a:r>
          <a:endParaRPr lang="en-US" sz="9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F26ACB-6FE9-4112-BE2C-FC39A025B221}" type="datetimeFigureOut">
              <a:rPr lang="en-US" smtClean="0"/>
              <a:pPr/>
              <a:t>8/7/14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85659A-4777-4648-AD70-20AA8C2682C6}" type="slidenum">
              <a:rPr lang="en-US" smtClean="0"/>
              <a:pPr/>
              <a:t>‹#›</a:t>
            </a:fld>
            <a:endParaRPr lang="en-US" dirty="0"/>
          </a:p>
        </p:txBody>
      </p:sp>
    </p:spTree>
    <p:extLst>
      <p:ext uri="{BB962C8B-B14F-4D97-AF65-F5344CB8AC3E}">
        <p14:creationId xmlns:p14="http://schemas.microsoft.com/office/powerpoint/2010/main" val="3004841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4EFA4CCC-5BBA-463B-B25F-3A0FF9E4251B}" type="slidenum">
              <a:rPr lang="en-US" smtClean="0">
                <a:latin typeface="Arial" charset="0"/>
              </a:rPr>
              <a:pPr/>
              <a:t>1</a:t>
            </a:fld>
            <a:endParaRPr lang="en-US" dirty="0" smtClean="0">
              <a:latin typeface="Arial"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FF01445D-EFA8-4577-9121-716CD814CAF2}" type="slidenum">
              <a:rPr lang="en-US">
                <a:solidFill>
                  <a:prstClr val="black"/>
                </a:solidFill>
              </a:rPr>
              <a:pPr/>
              <a:t>‹#›</a:t>
            </a:fld>
            <a:endParaRPr lang="en-US" dirty="0">
              <a:solidFill>
                <a:prstClr val="black"/>
              </a:solidFill>
            </a:endParaRPr>
          </a:p>
        </p:txBody>
      </p:sp>
      <p:sp>
        <p:nvSpPr>
          <p:cNvPr id="5" name="TextBox 4"/>
          <p:cNvSpPr txBox="1"/>
          <p:nvPr userDrawn="1"/>
        </p:nvSpPr>
        <p:spPr>
          <a:xfrm>
            <a:off x="6400800" y="6642556"/>
            <a:ext cx="2218877" cy="215444"/>
          </a:xfrm>
          <a:prstGeom prst="rect">
            <a:avLst/>
          </a:prstGeom>
          <a:noFill/>
        </p:spPr>
        <p:txBody>
          <a:bodyPr wrap="none" rtlCol="0">
            <a:spAutoFit/>
          </a:bodyPr>
          <a:lstStyle/>
          <a:p>
            <a:r>
              <a:rPr lang="en-US" sz="800" dirty="0" smtClean="0"/>
              <a:t>® Employee Benefit Research Institute</a:t>
            </a:r>
            <a:r>
              <a:rPr lang="en-US" sz="800" baseline="0" dirty="0" smtClean="0"/>
              <a:t> 201</a:t>
            </a:r>
            <a:endParaRPr lang="en-US" sz="800" dirty="0"/>
          </a:p>
        </p:txBody>
      </p:sp>
    </p:spTree>
    <p:extLst>
      <p:ext uri="{BB962C8B-B14F-4D97-AF65-F5344CB8AC3E}">
        <p14:creationId xmlns:p14="http://schemas.microsoft.com/office/powerpoint/2010/main" val="1190463709"/>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7107479-656D-4CAA-AC6E-5446E3F0E2CD}" type="slidenum">
              <a:rPr lang="en-US">
                <a:solidFill>
                  <a:prstClr val="black"/>
                </a:solidFill>
              </a:rPr>
              <a:pPr/>
              <a:t>‹#›</a:t>
            </a:fld>
            <a:endParaRPr lang="en-US" dirty="0">
              <a:solidFill>
                <a:prstClr val="black"/>
              </a:solidFill>
            </a:endParaRPr>
          </a:p>
        </p:txBody>
      </p:sp>
      <p:sp>
        <p:nvSpPr>
          <p:cNvPr id="6" name="TextBox 5"/>
          <p:cNvSpPr txBox="1"/>
          <p:nvPr userDrawn="1"/>
        </p:nvSpPr>
        <p:spPr>
          <a:xfrm>
            <a:off x="6400800" y="6642556"/>
            <a:ext cx="2218877" cy="215444"/>
          </a:xfrm>
          <a:prstGeom prst="rect">
            <a:avLst/>
          </a:prstGeom>
          <a:noFill/>
        </p:spPr>
        <p:txBody>
          <a:bodyPr wrap="none" rtlCol="0">
            <a:spAutoFit/>
          </a:bodyPr>
          <a:lstStyle/>
          <a:p>
            <a:r>
              <a:rPr lang="en-US" sz="800" dirty="0" smtClean="0"/>
              <a:t>® Employee Benefit Research Institute</a:t>
            </a:r>
            <a:r>
              <a:rPr lang="en-US" sz="800" baseline="0" dirty="0" smtClean="0"/>
              <a:t> 201</a:t>
            </a:r>
            <a:endParaRPr lang="en-US" sz="800" dirty="0"/>
          </a:p>
        </p:txBody>
      </p:sp>
    </p:spTree>
    <p:extLst>
      <p:ext uri="{BB962C8B-B14F-4D97-AF65-F5344CB8AC3E}">
        <p14:creationId xmlns:p14="http://schemas.microsoft.com/office/powerpoint/2010/main" val="4272211125"/>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304800"/>
            <a:ext cx="207645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607695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D01CA94-5648-4976-B015-A9460C6576D4}" type="slidenum">
              <a:rPr lang="en-US">
                <a:solidFill>
                  <a:prstClr val="black"/>
                </a:solidFill>
              </a:rPr>
              <a:pPr/>
              <a:t>‹#›</a:t>
            </a:fld>
            <a:endParaRPr lang="en-US" dirty="0">
              <a:solidFill>
                <a:prstClr val="black"/>
              </a:solidFill>
            </a:endParaRPr>
          </a:p>
        </p:txBody>
      </p:sp>
      <p:sp>
        <p:nvSpPr>
          <p:cNvPr id="6" name="TextBox 5"/>
          <p:cNvSpPr txBox="1"/>
          <p:nvPr userDrawn="1"/>
        </p:nvSpPr>
        <p:spPr>
          <a:xfrm>
            <a:off x="6400800" y="6642556"/>
            <a:ext cx="2218877" cy="215444"/>
          </a:xfrm>
          <a:prstGeom prst="rect">
            <a:avLst/>
          </a:prstGeom>
          <a:noFill/>
        </p:spPr>
        <p:txBody>
          <a:bodyPr wrap="none" rtlCol="0">
            <a:spAutoFit/>
          </a:bodyPr>
          <a:lstStyle/>
          <a:p>
            <a:r>
              <a:rPr lang="en-US" sz="800" dirty="0" smtClean="0"/>
              <a:t>® Employee Benefit Research Institute</a:t>
            </a:r>
            <a:r>
              <a:rPr lang="en-US" sz="800" baseline="0" dirty="0" smtClean="0"/>
              <a:t> 201</a:t>
            </a:r>
            <a:endParaRPr lang="en-US" sz="800" dirty="0"/>
          </a:p>
        </p:txBody>
      </p:sp>
    </p:spTree>
    <p:extLst>
      <p:ext uri="{BB962C8B-B14F-4D97-AF65-F5344CB8AC3E}">
        <p14:creationId xmlns:p14="http://schemas.microsoft.com/office/powerpoint/2010/main" val="287884738"/>
      </p:ext>
    </p:extLst>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305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0"/>
            <a:ext cx="8305800" cy="4343400"/>
          </a:xfrm>
        </p:spPr>
        <p:txBody>
          <a:bodyPr/>
          <a:lstStyle/>
          <a:p>
            <a:r>
              <a:rPr lang="en-US" dirty="0" smtClean="0"/>
              <a:t>Click icon to add table</a:t>
            </a:r>
            <a:endParaRPr lang="en-US" dirty="0"/>
          </a:p>
        </p:txBody>
      </p:sp>
      <p:sp>
        <p:nvSpPr>
          <p:cNvPr id="4" name="Slide Number Placeholder 3"/>
          <p:cNvSpPr>
            <a:spLocks noGrp="1"/>
          </p:cNvSpPr>
          <p:nvPr>
            <p:ph type="sldNum" sz="quarter" idx="10"/>
          </p:nvPr>
        </p:nvSpPr>
        <p:spPr>
          <a:xfrm>
            <a:off x="8534400" y="6248400"/>
            <a:ext cx="533400" cy="476250"/>
          </a:xfrm>
        </p:spPr>
        <p:txBody>
          <a:bodyPr/>
          <a:lstStyle>
            <a:lvl1pPr>
              <a:defRPr/>
            </a:lvl1pPr>
          </a:lstStyle>
          <a:p>
            <a:fld id="{3D4AC5EC-D0C3-4A7D-A2E2-20B2ECE9B7A0}" type="slidenum">
              <a:rPr lang="en-US">
                <a:solidFill>
                  <a:prstClr val="black"/>
                </a:solidFill>
              </a:rPr>
              <a:pPr/>
              <a:t>‹#›</a:t>
            </a:fld>
            <a:endParaRPr lang="en-US" dirty="0">
              <a:solidFill>
                <a:prstClr val="black"/>
              </a:solidFill>
            </a:endParaRPr>
          </a:p>
        </p:txBody>
      </p:sp>
      <p:sp>
        <p:nvSpPr>
          <p:cNvPr id="6" name="TextBox 5"/>
          <p:cNvSpPr txBox="1"/>
          <p:nvPr userDrawn="1"/>
        </p:nvSpPr>
        <p:spPr>
          <a:xfrm>
            <a:off x="6400800" y="6642556"/>
            <a:ext cx="2218877" cy="215444"/>
          </a:xfrm>
          <a:prstGeom prst="rect">
            <a:avLst/>
          </a:prstGeom>
          <a:noFill/>
        </p:spPr>
        <p:txBody>
          <a:bodyPr wrap="none" rtlCol="0">
            <a:spAutoFit/>
          </a:bodyPr>
          <a:lstStyle/>
          <a:p>
            <a:r>
              <a:rPr lang="en-US" sz="800" dirty="0" smtClean="0"/>
              <a:t>® Employee Benefit Research Institute</a:t>
            </a:r>
            <a:r>
              <a:rPr lang="en-US" sz="800" baseline="0" dirty="0" smtClean="0"/>
              <a:t> 201</a:t>
            </a:r>
            <a:endParaRPr lang="en-US" sz="800" dirty="0"/>
          </a:p>
        </p:txBody>
      </p:sp>
    </p:spTree>
    <p:extLst>
      <p:ext uri="{BB962C8B-B14F-4D97-AF65-F5344CB8AC3E}">
        <p14:creationId xmlns:p14="http://schemas.microsoft.com/office/powerpoint/2010/main" val="2827788161"/>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758989" y="6477000"/>
            <a:ext cx="381000" cy="381000"/>
          </a:xfrm>
        </p:spPr>
        <p:txBody>
          <a:bodyPr/>
          <a:lstStyle>
            <a:lvl1pPr>
              <a:defRPr/>
            </a:lvl1pPr>
          </a:lstStyle>
          <a:p>
            <a:fld id="{603355F5-91EA-4F19-B7F8-5D36CBBCB4C9}" type="slidenum">
              <a:rPr lang="en-US">
                <a:solidFill>
                  <a:prstClr val="black"/>
                </a:solidFill>
              </a:rPr>
              <a:pPr/>
              <a:t>‹#›</a:t>
            </a:fld>
            <a:endParaRPr lang="en-US" dirty="0">
              <a:solidFill>
                <a:prstClr val="black"/>
              </a:solidFill>
            </a:endParaRPr>
          </a:p>
        </p:txBody>
      </p:sp>
      <p:sp>
        <p:nvSpPr>
          <p:cNvPr id="5" name="TextBox 4"/>
          <p:cNvSpPr txBox="1"/>
          <p:nvPr userDrawn="1"/>
        </p:nvSpPr>
        <p:spPr>
          <a:xfrm>
            <a:off x="6400800" y="6642556"/>
            <a:ext cx="2218877" cy="215444"/>
          </a:xfrm>
          <a:prstGeom prst="rect">
            <a:avLst/>
          </a:prstGeom>
          <a:noFill/>
        </p:spPr>
        <p:txBody>
          <a:bodyPr wrap="none" rtlCol="0">
            <a:spAutoFit/>
          </a:bodyPr>
          <a:lstStyle/>
          <a:p>
            <a:r>
              <a:rPr lang="en-US" sz="800" dirty="0" smtClean="0"/>
              <a:t>® Employee Benefit Research Institute</a:t>
            </a:r>
            <a:r>
              <a:rPr lang="en-US" sz="800" baseline="0" dirty="0" smtClean="0"/>
              <a:t> 201</a:t>
            </a:r>
            <a:endParaRPr lang="en-US" sz="800" dirty="0"/>
          </a:p>
        </p:txBody>
      </p:sp>
    </p:spTree>
    <p:extLst>
      <p:ext uri="{BB962C8B-B14F-4D97-AF65-F5344CB8AC3E}">
        <p14:creationId xmlns:p14="http://schemas.microsoft.com/office/powerpoint/2010/main" val="881326816"/>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A1C19989-EDAE-4175-B244-F439A75B592E}" type="slidenum">
              <a:rPr lang="en-US">
                <a:solidFill>
                  <a:prstClr val="black"/>
                </a:solidFill>
              </a:rPr>
              <a:pPr/>
              <a:t>‹#›</a:t>
            </a:fld>
            <a:endParaRPr lang="en-US" dirty="0">
              <a:solidFill>
                <a:prstClr val="black"/>
              </a:solidFill>
            </a:endParaRPr>
          </a:p>
        </p:txBody>
      </p:sp>
      <p:sp>
        <p:nvSpPr>
          <p:cNvPr id="6" name="TextBox 5"/>
          <p:cNvSpPr txBox="1"/>
          <p:nvPr userDrawn="1"/>
        </p:nvSpPr>
        <p:spPr>
          <a:xfrm>
            <a:off x="6400800" y="6642556"/>
            <a:ext cx="2218877" cy="215444"/>
          </a:xfrm>
          <a:prstGeom prst="rect">
            <a:avLst/>
          </a:prstGeom>
          <a:noFill/>
        </p:spPr>
        <p:txBody>
          <a:bodyPr wrap="none" rtlCol="0">
            <a:spAutoFit/>
          </a:bodyPr>
          <a:lstStyle/>
          <a:p>
            <a:r>
              <a:rPr lang="en-US" sz="800" dirty="0" smtClean="0"/>
              <a:t>® Employee Benefit Research Institute</a:t>
            </a:r>
            <a:r>
              <a:rPr lang="en-US" sz="800" baseline="0" dirty="0" smtClean="0"/>
              <a:t> 2014</a:t>
            </a:r>
            <a:endParaRPr lang="en-US" sz="800" dirty="0"/>
          </a:p>
        </p:txBody>
      </p:sp>
    </p:spTree>
    <p:extLst>
      <p:ext uri="{BB962C8B-B14F-4D97-AF65-F5344CB8AC3E}">
        <p14:creationId xmlns:p14="http://schemas.microsoft.com/office/powerpoint/2010/main" val="420027430"/>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40767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8700" y="1600200"/>
            <a:ext cx="40767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5E10A81F-F361-4A02-AAA4-FD0E5AF13A29}" type="slidenum">
              <a:rPr lang="en-US">
                <a:solidFill>
                  <a:prstClr val="black"/>
                </a:solidFill>
              </a:rPr>
              <a:pPr/>
              <a:t>‹#›</a:t>
            </a:fld>
            <a:endParaRPr lang="en-US" dirty="0">
              <a:solidFill>
                <a:prstClr val="black"/>
              </a:solidFill>
            </a:endParaRPr>
          </a:p>
        </p:txBody>
      </p:sp>
      <p:sp>
        <p:nvSpPr>
          <p:cNvPr id="7" name="TextBox 6"/>
          <p:cNvSpPr txBox="1"/>
          <p:nvPr userDrawn="1"/>
        </p:nvSpPr>
        <p:spPr>
          <a:xfrm>
            <a:off x="6400800" y="6642556"/>
            <a:ext cx="2218877" cy="215444"/>
          </a:xfrm>
          <a:prstGeom prst="rect">
            <a:avLst/>
          </a:prstGeom>
          <a:noFill/>
        </p:spPr>
        <p:txBody>
          <a:bodyPr wrap="none" rtlCol="0">
            <a:spAutoFit/>
          </a:bodyPr>
          <a:lstStyle/>
          <a:p>
            <a:r>
              <a:rPr lang="en-US" sz="800" dirty="0" smtClean="0"/>
              <a:t>® Employee Benefit Research Institute</a:t>
            </a:r>
            <a:r>
              <a:rPr lang="en-US" sz="800" baseline="0" dirty="0" smtClean="0"/>
              <a:t> 201</a:t>
            </a:r>
            <a:endParaRPr lang="en-US" sz="800" dirty="0"/>
          </a:p>
        </p:txBody>
      </p:sp>
    </p:spTree>
    <p:extLst>
      <p:ext uri="{BB962C8B-B14F-4D97-AF65-F5344CB8AC3E}">
        <p14:creationId xmlns:p14="http://schemas.microsoft.com/office/powerpoint/2010/main" val="3266828871"/>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F9E46838-12C5-4F09-A820-C835AA3CEC95}" type="slidenum">
              <a:rPr lang="en-US">
                <a:solidFill>
                  <a:prstClr val="black"/>
                </a:solidFill>
              </a:rPr>
              <a:pPr/>
              <a:t>‹#›</a:t>
            </a:fld>
            <a:endParaRPr lang="en-US" dirty="0">
              <a:solidFill>
                <a:prstClr val="black"/>
              </a:solidFill>
            </a:endParaRPr>
          </a:p>
        </p:txBody>
      </p:sp>
      <p:sp>
        <p:nvSpPr>
          <p:cNvPr id="9" name="TextBox 8"/>
          <p:cNvSpPr txBox="1"/>
          <p:nvPr userDrawn="1"/>
        </p:nvSpPr>
        <p:spPr>
          <a:xfrm>
            <a:off x="6400800" y="6642556"/>
            <a:ext cx="2218877" cy="215444"/>
          </a:xfrm>
          <a:prstGeom prst="rect">
            <a:avLst/>
          </a:prstGeom>
          <a:noFill/>
        </p:spPr>
        <p:txBody>
          <a:bodyPr wrap="none" rtlCol="0">
            <a:spAutoFit/>
          </a:bodyPr>
          <a:lstStyle/>
          <a:p>
            <a:r>
              <a:rPr lang="en-US" sz="800" dirty="0" smtClean="0"/>
              <a:t>® Employee Benefit Research Institute</a:t>
            </a:r>
            <a:r>
              <a:rPr lang="en-US" sz="800" baseline="0" dirty="0" smtClean="0"/>
              <a:t> 201</a:t>
            </a:r>
            <a:endParaRPr lang="en-US" sz="800" dirty="0"/>
          </a:p>
        </p:txBody>
      </p:sp>
    </p:spTree>
    <p:extLst>
      <p:ext uri="{BB962C8B-B14F-4D97-AF65-F5344CB8AC3E}">
        <p14:creationId xmlns:p14="http://schemas.microsoft.com/office/powerpoint/2010/main" val="2757886244"/>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FDC4CABC-675F-4D89-A676-F6FC425B3D79}" type="slidenum">
              <a:rPr lang="en-US">
                <a:solidFill>
                  <a:prstClr val="black"/>
                </a:solidFill>
              </a:rPr>
              <a:pPr/>
              <a:t>‹#›</a:t>
            </a:fld>
            <a:endParaRPr lang="en-US" dirty="0">
              <a:solidFill>
                <a:prstClr val="black"/>
              </a:solidFill>
            </a:endParaRPr>
          </a:p>
        </p:txBody>
      </p:sp>
      <p:sp>
        <p:nvSpPr>
          <p:cNvPr id="5" name="TextBox 4"/>
          <p:cNvSpPr txBox="1"/>
          <p:nvPr userDrawn="1"/>
        </p:nvSpPr>
        <p:spPr>
          <a:xfrm>
            <a:off x="6400800" y="6642556"/>
            <a:ext cx="2218877" cy="215444"/>
          </a:xfrm>
          <a:prstGeom prst="rect">
            <a:avLst/>
          </a:prstGeom>
          <a:noFill/>
        </p:spPr>
        <p:txBody>
          <a:bodyPr wrap="none" rtlCol="0">
            <a:spAutoFit/>
          </a:bodyPr>
          <a:lstStyle/>
          <a:p>
            <a:r>
              <a:rPr lang="en-US" sz="800" dirty="0" smtClean="0"/>
              <a:t>® Employee Benefit Research Institute</a:t>
            </a:r>
            <a:r>
              <a:rPr lang="en-US" sz="800" baseline="0" dirty="0" smtClean="0"/>
              <a:t> 2014</a:t>
            </a:r>
            <a:endParaRPr lang="en-US" sz="800" dirty="0"/>
          </a:p>
        </p:txBody>
      </p:sp>
    </p:spTree>
    <p:extLst>
      <p:ext uri="{BB962C8B-B14F-4D97-AF65-F5344CB8AC3E}">
        <p14:creationId xmlns:p14="http://schemas.microsoft.com/office/powerpoint/2010/main" val="972624815"/>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F7228A29-E537-4457-B620-87DE2BAE04C5}" type="slidenum">
              <a:rPr lang="en-US">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367299886"/>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3723DC94-CA51-4122-B9EA-F61E91A76FC7}" type="slidenum">
              <a:rPr lang="en-US">
                <a:solidFill>
                  <a:prstClr val="black"/>
                </a:solidFill>
              </a:rPr>
              <a:pPr/>
              <a:t>‹#›</a:t>
            </a:fld>
            <a:endParaRPr lang="en-US" dirty="0">
              <a:solidFill>
                <a:prstClr val="black"/>
              </a:solidFill>
            </a:endParaRPr>
          </a:p>
        </p:txBody>
      </p:sp>
      <p:sp>
        <p:nvSpPr>
          <p:cNvPr id="7" name="TextBox 6"/>
          <p:cNvSpPr txBox="1"/>
          <p:nvPr userDrawn="1"/>
        </p:nvSpPr>
        <p:spPr>
          <a:xfrm>
            <a:off x="6400800" y="6642556"/>
            <a:ext cx="2218877" cy="215444"/>
          </a:xfrm>
          <a:prstGeom prst="rect">
            <a:avLst/>
          </a:prstGeom>
          <a:noFill/>
        </p:spPr>
        <p:txBody>
          <a:bodyPr wrap="none" rtlCol="0">
            <a:spAutoFit/>
          </a:bodyPr>
          <a:lstStyle/>
          <a:p>
            <a:r>
              <a:rPr lang="en-US" sz="800" dirty="0" smtClean="0"/>
              <a:t>® Employee Benefit Research Institute</a:t>
            </a:r>
            <a:r>
              <a:rPr lang="en-US" sz="800" baseline="0" dirty="0" smtClean="0"/>
              <a:t> 201</a:t>
            </a:r>
            <a:endParaRPr lang="en-US" sz="800" dirty="0"/>
          </a:p>
        </p:txBody>
      </p:sp>
    </p:spTree>
    <p:extLst>
      <p:ext uri="{BB962C8B-B14F-4D97-AF65-F5344CB8AC3E}">
        <p14:creationId xmlns:p14="http://schemas.microsoft.com/office/powerpoint/2010/main" val="409508526"/>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004FC4D-00DB-475D-9D3C-9DEC5535F81C}" type="slidenum">
              <a:rPr lang="en-US">
                <a:solidFill>
                  <a:prstClr val="black"/>
                </a:solidFill>
              </a:rPr>
              <a:pPr/>
              <a:t>‹#›</a:t>
            </a:fld>
            <a:endParaRPr lang="en-US" dirty="0">
              <a:solidFill>
                <a:prstClr val="black"/>
              </a:solidFill>
            </a:endParaRPr>
          </a:p>
        </p:txBody>
      </p:sp>
      <p:sp>
        <p:nvSpPr>
          <p:cNvPr id="7" name="TextBox 6"/>
          <p:cNvSpPr txBox="1"/>
          <p:nvPr userDrawn="1"/>
        </p:nvSpPr>
        <p:spPr>
          <a:xfrm>
            <a:off x="6400800" y="6642556"/>
            <a:ext cx="2218877" cy="215444"/>
          </a:xfrm>
          <a:prstGeom prst="rect">
            <a:avLst/>
          </a:prstGeom>
          <a:noFill/>
        </p:spPr>
        <p:txBody>
          <a:bodyPr wrap="none" rtlCol="0">
            <a:spAutoFit/>
          </a:bodyPr>
          <a:lstStyle/>
          <a:p>
            <a:r>
              <a:rPr lang="en-US" sz="800" dirty="0" smtClean="0"/>
              <a:t>® Employee Benefit Research Institute</a:t>
            </a:r>
            <a:r>
              <a:rPr lang="en-US" sz="800" baseline="0" dirty="0" smtClean="0"/>
              <a:t> 201</a:t>
            </a:r>
            <a:endParaRPr lang="en-US" sz="800" dirty="0"/>
          </a:p>
        </p:txBody>
      </p:sp>
    </p:spTree>
    <p:extLst>
      <p:ext uri="{BB962C8B-B14F-4D97-AF65-F5344CB8AC3E}">
        <p14:creationId xmlns:p14="http://schemas.microsoft.com/office/powerpoint/2010/main" val="667211995"/>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0274" name="Rectangle 2"/>
          <p:cNvSpPr>
            <a:spLocks noChangeArrowheads="1"/>
          </p:cNvSpPr>
          <p:nvPr/>
        </p:nvSpPr>
        <p:spPr bwMode="auto">
          <a:xfrm>
            <a:off x="0" y="0"/>
            <a:ext cx="9144000" cy="6858000"/>
          </a:xfrm>
          <a:prstGeom prst="rect">
            <a:avLst/>
          </a:prstGeom>
          <a:solidFill>
            <a:srgbClr val="EFEEDA"/>
          </a:solidFill>
          <a:ln w="9525">
            <a:solidFill>
              <a:schemeClr val="tx1"/>
            </a:solidFill>
            <a:miter lim="800000"/>
            <a:headEnd/>
            <a:tailEnd/>
          </a:ln>
          <a:effectLst/>
        </p:spPr>
        <p:txBody>
          <a:bodyPr wrap="none" anchor="ctr"/>
          <a:lstStyle/>
          <a:p>
            <a:pPr fontAlgn="base">
              <a:spcBef>
                <a:spcPct val="0"/>
              </a:spcBef>
              <a:spcAft>
                <a:spcPct val="0"/>
              </a:spcAft>
            </a:pPr>
            <a:endParaRPr lang="en-US" i="1" dirty="0">
              <a:solidFill>
                <a:prstClr val="black"/>
              </a:solidFill>
              <a:latin typeface="Tahoma" pitchFamily="34" charset="0"/>
              <a:ea typeface="MS PGothic" pitchFamily="34" charset="-128"/>
            </a:endParaRPr>
          </a:p>
        </p:txBody>
      </p:sp>
      <p:sp>
        <p:nvSpPr>
          <p:cNvPr id="310275" name="Rectangle 3"/>
          <p:cNvSpPr>
            <a:spLocks noChangeArrowheads="1"/>
          </p:cNvSpPr>
          <p:nvPr/>
        </p:nvSpPr>
        <p:spPr bwMode="gray">
          <a:xfrm>
            <a:off x="0" y="0"/>
            <a:ext cx="304800" cy="6858000"/>
          </a:xfrm>
          <a:prstGeom prst="rect">
            <a:avLst/>
          </a:prstGeom>
          <a:solidFill>
            <a:srgbClr val="007F88"/>
          </a:solidFill>
          <a:ln w="6350">
            <a:noFill/>
            <a:miter lim="800000"/>
            <a:headEnd/>
            <a:tailEnd/>
          </a:ln>
          <a:effectLst/>
        </p:spPr>
        <p:txBody>
          <a:bodyPr wrap="none" lIns="90488" tIns="44450" rIns="90488" bIns="44450" anchor="ctr"/>
          <a:lstStyle/>
          <a:p>
            <a:pPr algn="ctr" fontAlgn="base">
              <a:spcBef>
                <a:spcPct val="0"/>
              </a:spcBef>
              <a:spcAft>
                <a:spcPct val="0"/>
              </a:spcAft>
            </a:pPr>
            <a:endParaRPr lang="en-US" dirty="0">
              <a:solidFill>
                <a:prstClr val="black"/>
              </a:solidFill>
              <a:latin typeface="Tahoma" pitchFamily="34" charset="0"/>
              <a:ea typeface="MS PGothic" pitchFamily="34" charset="-128"/>
            </a:endParaRPr>
          </a:p>
        </p:txBody>
      </p:sp>
      <p:sp>
        <p:nvSpPr>
          <p:cNvPr id="310276" name="Rectangle 4"/>
          <p:cNvSpPr>
            <a:spLocks noChangeArrowheads="1"/>
          </p:cNvSpPr>
          <p:nvPr/>
        </p:nvSpPr>
        <p:spPr bwMode="auto">
          <a:xfrm>
            <a:off x="0" y="5943600"/>
            <a:ext cx="9144000" cy="914400"/>
          </a:xfrm>
          <a:prstGeom prst="rect">
            <a:avLst/>
          </a:prstGeom>
          <a:solidFill>
            <a:schemeClr val="bg1"/>
          </a:solidFill>
          <a:ln w="9525">
            <a:solidFill>
              <a:schemeClr val="tx1"/>
            </a:solidFill>
            <a:miter lim="800000"/>
            <a:headEnd/>
            <a:tailEnd/>
          </a:ln>
          <a:effectLst/>
        </p:spPr>
        <p:txBody>
          <a:bodyPr wrap="none" anchor="ctr"/>
          <a:lstStyle/>
          <a:p>
            <a:pPr fontAlgn="base">
              <a:spcBef>
                <a:spcPct val="0"/>
              </a:spcBef>
              <a:spcAft>
                <a:spcPct val="0"/>
              </a:spcAft>
            </a:pPr>
            <a:endParaRPr lang="en-US" i="1" dirty="0">
              <a:solidFill>
                <a:prstClr val="black"/>
              </a:solidFill>
              <a:latin typeface="Tahoma" pitchFamily="34" charset="0"/>
              <a:ea typeface="MS PGothic" pitchFamily="34" charset="-128"/>
            </a:endParaRPr>
          </a:p>
        </p:txBody>
      </p:sp>
      <p:sp>
        <p:nvSpPr>
          <p:cNvPr id="310277" name="Rectangle 5"/>
          <p:cNvSpPr>
            <a:spLocks noGrp="1" noChangeArrowheads="1"/>
          </p:cNvSpPr>
          <p:nvPr>
            <p:ph type="title"/>
          </p:nvPr>
        </p:nvSpPr>
        <p:spPr bwMode="auto">
          <a:xfrm>
            <a:off x="609600" y="304800"/>
            <a:ext cx="8305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10278" name="Rectangle 6"/>
          <p:cNvSpPr>
            <a:spLocks noGrp="1" noChangeArrowheads="1"/>
          </p:cNvSpPr>
          <p:nvPr>
            <p:ph type="body" idx="1"/>
          </p:nvPr>
        </p:nvSpPr>
        <p:spPr bwMode="auto">
          <a:xfrm>
            <a:off x="609600" y="1600200"/>
            <a:ext cx="83058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endParaRPr lang="en-US" dirty="0" smtClean="0"/>
          </a:p>
        </p:txBody>
      </p:sp>
      <p:sp>
        <p:nvSpPr>
          <p:cNvPr id="310279" name="Rectangle 7"/>
          <p:cNvSpPr>
            <a:spLocks noGrp="1" noChangeArrowheads="1"/>
          </p:cNvSpPr>
          <p:nvPr>
            <p:ph type="sldNum" sz="quarter" idx="4"/>
          </p:nvPr>
        </p:nvSpPr>
        <p:spPr bwMode="auto">
          <a:xfrm>
            <a:off x="8610600" y="6460958"/>
            <a:ext cx="4572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i="0">
                <a:latin typeface="+mn-lt"/>
              </a:defRPr>
            </a:lvl1pPr>
          </a:lstStyle>
          <a:p>
            <a:pPr fontAlgn="base">
              <a:spcBef>
                <a:spcPct val="0"/>
              </a:spcBef>
              <a:spcAft>
                <a:spcPct val="0"/>
              </a:spcAft>
            </a:pPr>
            <a:fld id="{D924C943-B923-4726-8276-4D73DBF403D3}" type="slidenum">
              <a:rPr lang="en-US">
                <a:solidFill>
                  <a:prstClr val="black"/>
                </a:solidFill>
                <a:ea typeface="MS PGothic" pitchFamily="34" charset="-128"/>
              </a:rPr>
              <a:pPr fontAlgn="base">
                <a:spcBef>
                  <a:spcPct val="0"/>
                </a:spcBef>
                <a:spcAft>
                  <a:spcPct val="0"/>
                </a:spcAft>
              </a:pPr>
              <a:t>‹#›</a:t>
            </a:fld>
            <a:endParaRPr lang="en-US" dirty="0">
              <a:solidFill>
                <a:prstClr val="black"/>
              </a:solidFill>
              <a:ea typeface="MS PGothic" pitchFamily="34" charset="-128"/>
            </a:endParaRPr>
          </a:p>
        </p:txBody>
      </p:sp>
      <p:sp>
        <p:nvSpPr>
          <p:cNvPr id="310280" name="Text Box 8"/>
          <p:cNvSpPr txBox="1">
            <a:spLocks noChangeArrowheads="1"/>
          </p:cNvSpPr>
          <p:nvPr/>
        </p:nvSpPr>
        <p:spPr bwMode="auto">
          <a:xfrm>
            <a:off x="212725" y="2017713"/>
            <a:ext cx="184150" cy="368300"/>
          </a:xfrm>
          <a:prstGeom prst="rect">
            <a:avLst/>
          </a:prstGeom>
          <a:noFill/>
          <a:ln w="9525">
            <a:noFill/>
            <a:miter lim="800000"/>
            <a:headEnd/>
            <a:tailEnd/>
          </a:ln>
          <a:effectLst/>
        </p:spPr>
        <p:txBody>
          <a:bodyPr wrap="none">
            <a:spAutoFit/>
          </a:bodyPr>
          <a:lstStyle/>
          <a:p>
            <a:pPr fontAlgn="base">
              <a:spcBef>
                <a:spcPct val="0"/>
              </a:spcBef>
              <a:spcAft>
                <a:spcPct val="0"/>
              </a:spcAft>
            </a:pPr>
            <a:endParaRPr lang="en-US" dirty="0">
              <a:solidFill>
                <a:prstClr val="black"/>
              </a:solidFill>
              <a:latin typeface="Tahoma" pitchFamily="34" charset="0"/>
              <a:ea typeface="MS PGothic" pitchFamily="34" charset="-128"/>
            </a:endParaRPr>
          </a:p>
        </p:txBody>
      </p:sp>
      <p:sp>
        <p:nvSpPr>
          <p:cNvPr id="310281" name="Text Box 9"/>
          <p:cNvSpPr txBox="1">
            <a:spLocks noChangeArrowheads="1"/>
          </p:cNvSpPr>
          <p:nvPr/>
        </p:nvSpPr>
        <p:spPr bwMode="auto">
          <a:xfrm>
            <a:off x="669925" y="6208713"/>
            <a:ext cx="184150" cy="368300"/>
          </a:xfrm>
          <a:prstGeom prst="rect">
            <a:avLst/>
          </a:prstGeom>
          <a:noFill/>
          <a:ln w="9525">
            <a:noFill/>
            <a:miter lim="800000"/>
            <a:headEnd/>
            <a:tailEnd/>
          </a:ln>
          <a:effectLst/>
        </p:spPr>
        <p:txBody>
          <a:bodyPr wrap="none">
            <a:spAutoFit/>
          </a:bodyPr>
          <a:lstStyle/>
          <a:p>
            <a:pPr fontAlgn="base">
              <a:spcBef>
                <a:spcPct val="0"/>
              </a:spcBef>
              <a:spcAft>
                <a:spcPct val="0"/>
              </a:spcAft>
            </a:pPr>
            <a:endParaRPr lang="en-US" dirty="0">
              <a:solidFill>
                <a:prstClr val="black"/>
              </a:solidFill>
              <a:latin typeface="Tahoma" pitchFamily="34" charset="0"/>
              <a:ea typeface="MS PGothic" pitchFamily="34" charset="-128"/>
            </a:endParaRPr>
          </a:p>
        </p:txBody>
      </p:sp>
      <p:sp>
        <p:nvSpPr>
          <p:cNvPr id="310282" name="Rectangle 10"/>
          <p:cNvSpPr>
            <a:spLocks noChangeArrowheads="1"/>
          </p:cNvSpPr>
          <p:nvPr/>
        </p:nvSpPr>
        <p:spPr bwMode="auto">
          <a:xfrm>
            <a:off x="304800" y="0"/>
            <a:ext cx="8839200" cy="228600"/>
          </a:xfrm>
          <a:prstGeom prst="rect">
            <a:avLst/>
          </a:prstGeom>
          <a:solidFill>
            <a:srgbClr val="1B3C78"/>
          </a:solidFill>
          <a:ln w="9525">
            <a:solidFill>
              <a:schemeClr val="tx1"/>
            </a:solidFill>
            <a:miter lim="800000"/>
            <a:headEnd/>
            <a:tailEnd/>
          </a:ln>
          <a:effectLst/>
        </p:spPr>
        <p:txBody>
          <a:bodyPr wrap="none" anchor="ctr"/>
          <a:lstStyle/>
          <a:p>
            <a:pPr fontAlgn="base">
              <a:spcBef>
                <a:spcPct val="0"/>
              </a:spcBef>
              <a:spcAft>
                <a:spcPct val="0"/>
              </a:spcAft>
            </a:pPr>
            <a:endParaRPr lang="en-US" i="1" dirty="0">
              <a:solidFill>
                <a:prstClr val="black"/>
              </a:solidFill>
              <a:latin typeface="Tahoma" pitchFamily="34" charset="0"/>
              <a:ea typeface="MS PGothic" pitchFamily="34" charset="-128"/>
            </a:endParaRPr>
          </a:p>
        </p:txBody>
      </p:sp>
      <p:pic>
        <p:nvPicPr>
          <p:cNvPr id="310283" name="Picture 11" descr="ebri-R-org_logo_2c-RGB"/>
          <p:cNvPicPr>
            <a:picLocks noChangeAspect="1" noChangeArrowheads="1"/>
          </p:cNvPicPr>
          <p:nvPr/>
        </p:nvPicPr>
        <p:blipFill>
          <a:blip r:embed="rId14" cstate="print"/>
          <a:srcRect/>
          <a:stretch>
            <a:fillRect/>
          </a:stretch>
        </p:blipFill>
        <p:spPr bwMode="auto">
          <a:xfrm>
            <a:off x="685800" y="6176963"/>
            <a:ext cx="1400175" cy="482600"/>
          </a:xfrm>
          <a:prstGeom prst="rect">
            <a:avLst/>
          </a:prstGeom>
          <a:noFill/>
        </p:spPr>
      </p:pic>
      <p:sp>
        <p:nvSpPr>
          <p:cNvPr id="12" name="TextBox 11"/>
          <p:cNvSpPr txBox="1"/>
          <p:nvPr/>
        </p:nvSpPr>
        <p:spPr>
          <a:xfrm>
            <a:off x="6400800" y="6642556"/>
            <a:ext cx="2218877" cy="215444"/>
          </a:xfrm>
          <a:prstGeom prst="rect">
            <a:avLst/>
          </a:prstGeom>
          <a:noFill/>
        </p:spPr>
        <p:txBody>
          <a:bodyPr wrap="none" rtlCol="0">
            <a:spAutoFit/>
          </a:bodyPr>
          <a:lstStyle/>
          <a:p>
            <a:r>
              <a:rPr lang="en-US" sz="800" dirty="0" smtClean="0"/>
              <a:t>® Employee Benefit Research Institute</a:t>
            </a:r>
            <a:r>
              <a:rPr lang="en-US" sz="800" baseline="0" dirty="0" smtClean="0"/>
              <a:t> 2014</a:t>
            </a:r>
            <a:endParaRPr lang="en-US" sz="800" dirty="0"/>
          </a:p>
        </p:txBody>
      </p:sp>
    </p:spTree>
    <p:extLst>
      <p:ext uri="{BB962C8B-B14F-4D97-AF65-F5344CB8AC3E}">
        <p14:creationId xmlns:p14="http://schemas.microsoft.com/office/powerpoint/2010/main" val="24519438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hf hdr="0" ftr="0" dt="0"/>
  <p:txStyles>
    <p:title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cs typeface="Arial" charset="0"/>
        </a:defRPr>
      </a:lvl2pPr>
      <a:lvl3pPr algn="l" rtl="0" eaLnBrk="1" fontAlgn="base" hangingPunct="1">
        <a:spcBef>
          <a:spcPct val="0"/>
        </a:spcBef>
        <a:spcAft>
          <a:spcPct val="0"/>
        </a:spcAft>
        <a:defRPr sz="2400">
          <a:solidFill>
            <a:schemeClr val="tx2"/>
          </a:solidFill>
          <a:latin typeface="Arial" charset="0"/>
          <a:cs typeface="Arial" charset="0"/>
        </a:defRPr>
      </a:lvl3pPr>
      <a:lvl4pPr algn="l" rtl="0" eaLnBrk="1" fontAlgn="base" hangingPunct="1">
        <a:spcBef>
          <a:spcPct val="0"/>
        </a:spcBef>
        <a:spcAft>
          <a:spcPct val="0"/>
        </a:spcAft>
        <a:defRPr sz="2400">
          <a:solidFill>
            <a:schemeClr val="tx2"/>
          </a:solidFill>
          <a:latin typeface="Arial" charset="0"/>
          <a:cs typeface="Arial" charset="0"/>
        </a:defRPr>
      </a:lvl4pPr>
      <a:lvl5pPr algn="l" rtl="0" eaLnBrk="1" fontAlgn="base" hangingPunct="1">
        <a:spcBef>
          <a:spcPct val="0"/>
        </a:spcBef>
        <a:spcAft>
          <a:spcPct val="0"/>
        </a:spcAft>
        <a:defRPr sz="2400">
          <a:solidFill>
            <a:schemeClr val="tx2"/>
          </a:solidFill>
          <a:latin typeface="Arial" charset="0"/>
          <a:cs typeface="Arial" charset="0"/>
        </a:defRPr>
      </a:lvl5pPr>
      <a:lvl6pPr marL="457200" algn="l" rtl="0" eaLnBrk="1" fontAlgn="base" hangingPunct="1">
        <a:spcBef>
          <a:spcPct val="0"/>
        </a:spcBef>
        <a:spcAft>
          <a:spcPct val="0"/>
        </a:spcAft>
        <a:defRPr sz="2400">
          <a:solidFill>
            <a:schemeClr val="tx2"/>
          </a:solidFill>
          <a:latin typeface="Arial" charset="0"/>
          <a:cs typeface="Arial" charset="0"/>
        </a:defRPr>
      </a:lvl6pPr>
      <a:lvl7pPr marL="914400" algn="l" rtl="0" eaLnBrk="1" fontAlgn="base" hangingPunct="1">
        <a:spcBef>
          <a:spcPct val="0"/>
        </a:spcBef>
        <a:spcAft>
          <a:spcPct val="0"/>
        </a:spcAft>
        <a:defRPr sz="2400">
          <a:solidFill>
            <a:schemeClr val="tx2"/>
          </a:solidFill>
          <a:latin typeface="Arial" charset="0"/>
          <a:cs typeface="Arial" charset="0"/>
        </a:defRPr>
      </a:lvl7pPr>
      <a:lvl8pPr marL="1371600" algn="l" rtl="0" eaLnBrk="1" fontAlgn="base" hangingPunct="1">
        <a:spcBef>
          <a:spcPct val="0"/>
        </a:spcBef>
        <a:spcAft>
          <a:spcPct val="0"/>
        </a:spcAft>
        <a:defRPr sz="2400">
          <a:solidFill>
            <a:schemeClr val="tx2"/>
          </a:solidFill>
          <a:latin typeface="Arial" charset="0"/>
          <a:cs typeface="Arial" charset="0"/>
        </a:defRPr>
      </a:lvl8pPr>
      <a:lvl9pPr marL="1828800" algn="l" rtl="0" eaLnBrk="1" fontAlgn="base" hangingPunct="1">
        <a:spcBef>
          <a:spcPct val="0"/>
        </a:spcBef>
        <a:spcAft>
          <a:spcPct val="0"/>
        </a:spcAft>
        <a:defRPr sz="2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1600">
          <a:solidFill>
            <a:schemeClr val="tx1"/>
          </a:solidFill>
          <a:latin typeface="+mn-lt"/>
          <a:cs typeface="+mn-cs"/>
        </a:defRPr>
      </a:lvl2pPr>
      <a:lvl3pPr marL="1143000" indent="-228600" algn="l" rtl="0" eaLnBrk="1" fontAlgn="base" hangingPunct="1">
        <a:spcBef>
          <a:spcPct val="20000"/>
        </a:spcBef>
        <a:spcAft>
          <a:spcPct val="0"/>
        </a:spcAft>
        <a:defRPr sz="1600">
          <a:solidFill>
            <a:schemeClr val="tx1"/>
          </a:solidFill>
          <a:latin typeface="+mn-lt"/>
          <a:cs typeface="+mn-cs"/>
        </a:defRPr>
      </a:lvl3pPr>
      <a:lvl4pPr marL="1600200" indent="-228600" algn="l" rtl="0" eaLnBrk="1" fontAlgn="base" hangingPunct="1">
        <a:spcBef>
          <a:spcPct val="20000"/>
        </a:spcBef>
        <a:spcAft>
          <a:spcPct val="0"/>
        </a:spcAft>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chart" Target="../charts/chart2.xml"/><Relationship Id="rId3" Type="http://schemas.openxmlformats.org/officeDocument/2006/relationships/chart" Target="../charts/char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CA8CF6B-7D44-4F64-852F-A5F99EF39648}" type="slidenum">
              <a:rPr lang="en-US"/>
              <a:pPr>
                <a:defRPr/>
              </a:pPr>
              <a:t>1</a:t>
            </a:fld>
            <a:endParaRPr lang="en-US" dirty="0"/>
          </a:p>
        </p:txBody>
      </p:sp>
      <p:sp>
        <p:nvSpPr>
          <p:cNvPr id="14339" name="Rectangle 2"/>
          <p:cNvSpPr>
            <a:spLocks noGrp="1" noChangeArrowheads="1"/>
          </p:cNvSpPr>
          <p:nvPr>
            <p:ph type="title"/>
          </p:nvPr>
        </p:nvSpPr>
        <p:spPr>
          <a:xfrm>
            <a:off x="1371600" y="3352800"/>
            <a:ext cx="6705600" cy="1219200"/>
          </a:xfrm>
        </p:spPr>
        <p:txBody>
          <a:bodyPr/>
          <a:lstStyle/>
          <a:p>
            <a:pPr algn="ct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b="1" dirty="0" smtClean="0"/>
              <a:t>Discussion of:</a:t>
            </a:r>
            <a:r>
              <a:rPr lang="en-US" sz="2000" b="1" dirty="0"/>
              <a:t> </a:t>
            </a:r>
            <a:r>
              <a:rPr lang="en-US" sz="2000" b="1" dirty="0" smtClean="0"/>
              <a:t>How </a:t>
            </a:r>
            <a:r>
              <a:rPr lang="en-US" sz="2000" b="1" dirty="0"/>
              <a:t>Automatic Enrollment Affects the Likelihood and Distribution of 401(k) Contributions: Evidence from a National Survey </a:t>
            </a:r>
            <a:r>
              <a:rPr lang="en-US" sz="2000" dirty="0"/>
              <a:t/>
            </a:r>
            <a:br>
              <a:rPr lang="en-US" sz="2000" dirty="0"/>
            </a:br>
            <a:r>
              <a:rPr lang="en-US" sz="2000" dirty="0" smtClean="0"/>
              <a:t/>
            </a:r>
            <a:br>
              <a:rPr lang="en-US" sz="2000" dirty="0" smtClean="0"/>
            </a:br>
            <a:r>
              <a:rPr lang="en-US" sz="2000" b="1" dirty="0" smtClean="0"/>
              <a:t>Retirement </a:t>
            </a:r>
            <a:r>
              <a:rPr lang="en-US" sz="2000" b="1" dirty="0"/>
              <a:t>Research </a:t>
            </a:r>
            <a:r>
              <a:rPr lang="en-US" sz="2000" b="1" dirty="0" smtClean="0"/>
              <a:t>Consortium</a:t>
            </a:r>
            <a:br>
              <a:rPr lang="en-US" sz="2000" b="1" dirty="0" smtClean="0"/>
            </a:br>
            <a:r>
              <a:rPr lang="en-US" sz="2000" b="1" dirty="0"/>
              <a:t>August </a:t>
            </a:r>
            <a:r>
              <a:rPr lang="en-US" sz="2000" b="1" dirty="0" smtClean="0"/>
              <a:t>7, 2014</a:t>
            </a:r>
            <a:br>
              <a:rPr lang="en-US" sz="2000" b="1" dirty="0" smtClean="0"/>
            </a:br>
            <a:r>
              <a:rPr lang="en-US" sz="2000" b="1" dirty="0"/>
              <a:t/>
            </a:r>
            <a:br>
              <a:rPr lang="en-US" sz="2000" b="1" dirty="0"/>
            </a:br>
            <a:r>
              <a:rPr lang="en-US" sz="2000" b="1" dirty="0" smtClean="0"/>
              <a:t>Jack VanDerhei</a:t>
            </a:r>
            <a:br>
              <a:rPr lang="en-US" sz="2000" b="1" dirty="0" smtClean="0"/>
            </a:br>
            <a:r>
              <a:rPr lang="en-US" sz="2000" b="1" dirty="0" smtClean="0"/>
              <a:t>EBRI Research Director</a:t>
            </a:r>
            <a:br>
              <a:rPr lang="en-US" sz="2000" b="1" dirty="0" smtClean="0"/>
            </a:br>
            <a:r>
              <a:rPr lang="en-US" sz="2000" b="1" dirty="0" smtClean="0"/>
              <a:t>vanderhei@ebri.org</a:t>
            </a:r>
            <a:br>
              <a:rPr lang="en-US" sz="2000" b="1" dirty="0" smtClean="0"/>
            </a:br>
            <a:r>
              <a:rPr lang="en-US" sz="2000" dirty="0"/>
              <a:t/>
            </a:r>
            <a:br>
              <a:rPr lang="en-US" sz="2000" dirty="0"/>
            </a:br>
            <a:endParaRPr lang="en-US" sz="2000" dirty="0" smtClean="0"/>
          </a:p>
        </p:txBody>
      </p:sp>
      <p:pic>
        <p:nvPicPr>
          <p:cNvPr id="14340" name="Picture 3" descr="ebri-R-org_logo_2c-RGB"/>
          <p:cNvPicPr>
            <a:picLocks noGrp="1" noChangeAspect="1" noChangeArrowheads="1"/>
          </p:cNvPicPr>
          <p:nvPr>
            <p:ph type="body" idx="1"/>
          </p:nvPr>
        </p:nvPicPr>
        <p:blipFill>
          <a:blip r:embed="rId3" cstate="print"/>
          <a:srcRect/>
          <a:stretch>
            <a:fillRect/>
          </a:stretch>
        </p:blipFill>
        <p:spPr>
          <a:xfrm>
            <a:off x="1676400" y="609600"/>
            <a:ext cx="5187950" cy="1524000"/>
          </a:xfrm>
          <a:noFill/>
        </p:spPr>
      </p:pic>
    </p:spTree>
    <p:extLst>
      <p:ext uri="{BB962C8B-B14F-4D97-AF65-F5344CB8AC3E}">
        <p14:creationId xmlns:p14="http://schemas.microsoft.com/office/powerpoint/2010/main" val="90820090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Overview</a:t>
            </a:r>
            <a:endParaRPr lang="en-US" b="1" dirty="0"/>
          </a:p>
        </p:txBody>
      </p:sp>
      <p:sp>
        <p:nvSpPr>
          <p:cNvPr id="3" name="Content Placeholder 2"/>
          <p:cNvSpPr>
            <a:spLocks noGrp="1"/>
          </p:cNvSpPr>
          <p:nvPr>
            <p:ph idx="1"/>
          </p:nvPr>
        </p:nvSpPr>
        <p:spPr>
          <a:xfrm>
            <a:off x="609600" y="1219200"/>
            <a:ext cx="8305800" cy="4724400"/>
          </a:xfrm>
        </p:spPr>
        <p:txBody>
          <a:bodyPr/>
          <a:lstStyle/>
          <a:p>
            <a:pPr marL="457200" indent="-457200">
              <a:buFont typeface="Arial" panose="020B0604020202020204" pitchFamily="34" charset="0"/>
              <a:buChar char="•"/>
            </a:pPr>
            <a:r>
              <a:rPr lang="en-US" b="1" dirty="0" smtClean="0"/>
              <a:t>What are you missing with a sample aged 55+?</a:t>
            </a:r>
          </a:p>
          <a:p>
            <a:pPr marL="857250" lvl="1" indent="-457200">
              <a:buFont typeface="Arial" panose="020B0604020202020204" pitchFamily="34" charset="0"/>
              <a:buChar char="•"/>
            </a:pPr>
            <a:r>
              <a:rPr lang="en-US" b="1" dirty="0" smtClean="0"/>
              <a:t>Impact of automatic enrollment (AE) on participation rates by age</a:t>
            </a:r>
          </a:p>
          <a:p>
            <a:pPr marL="457200" indent="-457200">
              <a:buFont typeface="Arial" panose="020B0604020202020204" pitchFamily="34" charset="0"/>
              <a:buChar char="•"/>
            </a:pPr>
            <a:r>
              <a:rPr lang="en-US" b="1" dirty="0" smtClean="0"/>
              <a:t>What are you missing if you treat all AE plans the same?</a:t>
            </a:r>
          </a:p>
          <a:p>
            <a:pPr marL="857250" lvl="1" indent="-457200">
              <a:buFont typeface="Arial" panose="020B0604020202020204" pitchFamily="34" charset="0"/>
              <a:buChar char="•"/>
            </a:pPr>
            <a:r>
              <a:rPr lang="en-US" b="1" dirty="0" smtClean="0"/>
              <a:t>Default contribution rates</a:t>
            </a:r>
          </a:p>
          <a:p>
            <a:pPr marL="857250" lvl="1" indent="-457200">
              <a:buFont typeface="Arial" panose="020B0604020202020204" pitchFamily="34" charset="0"/>
              <a:buChar char="•"/>
            </a:pPr>
            <a:r>
              <a:rPr lang="en-US" b="1" dirty="0" smtClean="0"/>
              <a:t>Auto escalation</a:t>
            </a:r>
          </a:p>
          <a:p>
            <a:pPr marL="457200" indent="-457200">
              <a:buFont typeface="Arial" panose="020B0604020202020204" pitchFamily="34" charset="0"/>
              <a:buChar char="•"/>
            </a:pPr>
            <a:r>
              <a:rPr lang="en-US" b="1" dirty="0" smtClean="0"/>
              <a:t>What happens when you combine the increase in participation rates under AE with the new behavior in employee contributions?</a:t>
            </a:r>
          </a:p>
          <a:p>
            <a:pPr marL="857250" lvl="1" indent="-457200">
              <a:buFont typeface="Arial" panose="020B0604020202020204" pitchFamily="34" charset="0"/>
              <a:buChar char="•"/>
            </a:pPr>
            <a:r>
              <a:rPr lang="en-US" b="1" dirty="0"/>
              <a:t>Percentage of workers eligible for AE with a larger simulated employee contribution under Voluntary Enrollment </a:t>
            </a:r>
            <a:r>
              <a:rPr lang="en-US" b="1" dirty="0" smtClean="0"/>
              <a:t>(VE), </a:t>
            </a:r>
            <a:r>
              <a:rPr lang="en-US" b="1" dirty="0"/>
              <a:t>by tenure</a:t>
            </a:r>
          </a:p>
          <a:p>
            <a:pPr marL="457200" indent="-457200">
              <a:buFont typeface="Arial" panose="020B0604020202020204" pitchFamily="34" charset="0"/>
              <a:buChar char="•"/>
            </a:pPr>
            <a:r>
              <a:rPr lang="en-US" b="1" dirty="0" smtClean="0"/>
              <a:t>What does it mean in the long run?</a:t>
            </a:r>
          </a:p>
          <a:p>
            <a:pPr marL="857250" lvl="1" indent="-457200">
              <a:buFont typeface="Arial" panose="020B0604020202020204" pitchFamily="34" charset="0"/>
              <a:buChar char="•"/>
            </a:pPr>
            <a:r>
              <a:rPr lang="en-US" b="1" dirty="0"/>
              <a:t>Percentage of </a:t>
            </a:r>
            <a:r>
              <a:rPr lang="en-US" b="1" dirty="0" smtClean="0"/>
              <a:t>Successful Simulated Retirements </a:t>
            </a:r>
            <a:r>
              <a:rPr lang="en-US" b="1" dirty="0"/>
              <a:t>by Income Quartile: </a:t>
            </a:r>
            <a:r>
              <a:rPr lang="en-US" b="1" dirty="0" smtClean="0"/>
              <a:t>VE vs</a:t>
            </a:r>
            <a:r>
              <a:rPr lang="en-US" b="1" dirty="0"/>
              <a:t>. </a:t>
            </a:r>
            <a:r>
              <a:rPr lang="en-US" b="1" dirty="0" smtClean="0"/>
              <a:t>AE 401(k</a:t>
            </a:r>
            <a:r>
              <a:rPr lang="en-US" b="1" dirty="0"/>
              <a:t>) </a:t>
            </a:r>
            <a:r>
              <a:rPr lang="en-US" b="1" dirty="0" smtClean="0"/>
              <a:t>Plans</a:t>
            </a:r>
          </a:p>
          <a:p>
            <a:pPr marL="457200" indent="-457200">
              <a:buFont typeface="Arial" panose="020B0604020202020204" pitchFamily="34" charset="0"/>
              <a:buChar char="•"/>
            </a:pPr>
            <a:r>
              <a:rPr lang="en-US" b="1" dirty="0" smtClean="0"/>
              <a:t>Some potential data/methodological considerations </a:t>
            </a:r>
          </a:p>
          <a:p>
            <a:pPr marL="857250" lvl="1" indent="-457200">
              <a:buFont typeface="Arial" panose="020B0604020202020204" pitchFamily="34" charset="0"/>
              <a:buChar char="•"/>
            </a:pPr>
            <a:r>
              <a:rPr lang="en-US" b="1" dirty="0" smtClean="0"/>
              <a:t>Time permitting</a:t>
            </a:r>
          </a:p>
          <a:p>
            <a:pPr marL="457200" indent="-457200">
              <a:buFont typeface="+mj-lt"/>
              <a:buAutoNum type="arabicPeriod"/>
            </a:pPr>
            <a:endParaRPr lang="en-US" b="1" dirty="0" smtClean="0"/>
          </a:p>
          <a:p>
            <a:pPr marL="457200" indent="-457200">
              <a:buFont typeface="+mj-lt"/>
              <a:buAutoNum type="arabicPeriod"/>
            </a:pPr>
            <a:endParaRPr lang="en-US" dirty="0" smtClean="0"/>
          </a:p>
          <a:p>
            <a:pPr marL="457200" indent="-4572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603355F5-91EA-4F19-B7F8-5D36CBBCB4C9}"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0076817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305800" cy="838200"/>
          </a:xfrm>
        </p:spPr>
        <p:txBody>
          <a:bodyPr/>
          <a:lstStyle/>
          <a:p>
            <a:pPr algn="ctr"/>
            <a:r>
              <a:rPr lang="en-US" b="1" dirty="0" smtClean="0"/>
              <a:t>Impact of plan design on participation rates by age</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13752921"/>
              </p:ext>
            </p:extLst>
          </p:nvPr>
        </p:nvGraphicFramePr>
        <p:xfrm>
          <a:off x="609600" y="1600200"/>
          <a:ext cx="83058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0"/>
          </p:nvPr>
        </p:nvSpPr>
        <p:spPr/>
        <p:txBody>
          <a:bodyPr/>
          <a:lstStyle/>
          <a:p>
            <a:fld id="{603355F5-91EA-4F19-B7F8-5D36CBBCB4C9}" type="slidenum">
              <a:rPr lang="en-US" smtClean="0">
                <a:solidFill>
                  <a:prstClr val="black"/>
                </a:solidFill>
              </a:rPr>
              <a:pPr/>
              <a:t>3</a:t>
            </a:fld>
            <a:endParaRPr lang="en-US" dirty="0">
              <a:solidFill>
                <a:prstClr val="black"/>
              </a:solidFill>
            </a:endParaRPr>
          </a:p>
        </p:txBody>
      </p:sp>
      <p:sp>
        <p:nvSpPr>
          <p:cNvPr id="6" name="TextBox 5"/>
          <p:cNvSpPr txBox="1"/>
          <p:nvPr/>
        </p:nvSpPr>
        <p:spPr>
          <a:xfrm>
            <a:off x="2286000" y="6019800"/>
            <a:ext cx="6553200" cy="584775"/>
          </a:xfrm>
          <a:prstGeom prst="rect">
            <a:avLst/>
          </a:prstGeom>
          <a:noFill/>
        </p:spPr>
        <p:txBody>
          <a:bodyPr wrap="square" rtlCol="0">
            <a:spAutoFit/>
          </a:bodyPr>
          <a:lstStyle/>
          <a:p>
            <a:r>
              <a:rPr lang="en-US" sz="1600" dirty="0" smtClean="0"/>
              <a:t>Source: Stephen </a:t>
            </a:r>
            <a:r>
              <a:rPr lang="en-US" sz="1600" dirty="0"/>
              <a:t>P</a:t>
            </a:r>
            <a:r>
              <a:rPr lang="en-US" sz="1600" dirty="0" smtClean="0"/>
              <a:t>.</a:t>
            </a:r>
            <a:r>
              <a:rPr lang="en-US" sz="1600" dirty="0"/>
              <a:t> </a:t>
            </a:r>
            <a:r>
              <a:rPr lang="en-US" sz="1600" dirty="0" smtClean="0"/>
              <a:t>Utkus and </a:t>
            </a:r>
            <a:r>
              <a:rPr lang="en-US" sz="1600" dirty="0"/>
              <a:t>Jean A. Young. “How America Saves </a:t>
            </a:r>
            <a:r>
              <a:rPr lang="en-US" sz="1600" dirty="0" smtClean="0"/>
              <a:t>2014, </a:t>
            </a:r>
            <a:r>
              <a:rPr lang="en-US" sz="1600" dirty="0"/>
              <a:t>A Report On Vanguard </a:t>
            </a:r>
            <a:r>
              <a:rPr lang="en-US" sz="1600" dirty="0" smtClean="0"/>
              <a:t>2013 Defined Contribution </a:t>
            </a:r>
            <a:r>
              <a:rPr lang="en-US" sz="1600" dirty="0"/>
              <a:t>Plan Data.”</a:t>
            </a:r>
          </a:p>
        </p:txBody>
      </p:sp>
      <p:sp>
        <p:nvSpPr>
          <p:cNvPr id="9" name="Rounded Rectangle 8"/>
          <p:cNvSpPr/>
          <p:nvPr/>
        </p:nvSpPr>
        <p:spPr bwMode="auto">
          <a:xfrm>
            <a:off x="5791200" y="1676400"/>
            <a:ext cx="2514600" cy="1676400"/>
          </a:xfrm>
          <a:prstGeom prst="round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smtClean="0">
              <a:ln>
                <a:noFill/>
              </a:ln>
              <a:solidFill>
                <a:schemeClr val="tx1"/>
              </a:solidFill>
              <a:effectLst/>
              <a:latin typeface="Tahoma" pitchFamily="34" charset="0"/>
              <a:ea typeface="MS PGothic" pitchFamily="34" charset="-128"/>
              <a:cs typeface="Arial" charset="0"/>
            </a:endParaRPr>
          </a:p>
        </p:txBody>
      </p:sp>
      <p:sp>
        <p:nvSpPr>
          <p:cNvPr id="10" name="TextBox 9"/>
          <p:cNvSpPr txBox="1"/>
          <p:nvPr/>
        </p:nvSpPr>
        <p:spPr>
          <a:xfrm>
            <a:off x="1524000" y="1295400"/>
            <a:ext cx="3429000" cy="369332"/>
          </a:xfrm>
          <a:prstGeom prst="rect">
            <a:avLst/>
          </a:prstGeom>
          <a:noFill/>
          <a:ln w="38100">
            <a:solidFill>
              <a:schemeClr val="tx1"/>
            </a:solidFill>
          </a:ln>
        </p:spPr>
        <p:txBody>
          <a:bodyPr wrap="square" rtlCol="0">
            <a:spAutoFit/>
          </a:bodyPr>
          <a:lstStyle/>
          <a:p>
            <a:r>
              <a:rPr lang="en-US" dirty="0" smtClean="0"/>
              <a:t>Sample limited to </a:t>
            </a:r>
            <a:r>
              <a:rPr lang="en-US" dirty="0"/>
              <a:t>ages 55 to 69 </a:t>
            </a:r>
          </a:p>
        </p:txBody>
      </p:sp>
      <p:cxnSp>
        <p:nvCxnSpPr>
          <p:cNvPr id="12" name="Straight Arrow Connector 11"/>
          <p:cNvCxnSpPr>
            <a:stCxn id="10" idx="3"/>
          </p:cNvCxnSpPr>
          <p:nvPr/>
        </p:nvCxnSpPr>
        <p:spPr bwMode="auto">
          <a:xfrm>
            <a:off x="4953000" y="1480066"/>
            <a:ext cx="838200" cy="348734"/>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259577409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73162"/>
          </a:xfrm>
        </p:spPr>
        <p:txBody>
          <a:bodyPr/>
          <a:lstStyle/>
          <a:p>
            <a:pPr algn="ctr"/>
            <a:r>
              <a:rPr lang="en-US" sz="1800" b="1" dirty="0" smtClean="0"/>
              <a:t>Importance of AE plan design variables for employee contributions</a:t>
            </a:r>
            <a:r>
              <a:rPr lang="en-US" sz="2000" dirty="0" smtClean="0"/>
              <a:t>: </a:t>
            </a:r>
            <a:br>
              <a:rPr lang="en-US" sz="2000" dirty="0" smtClean="0"/>
            </a:br>
            <a:r>
              <a:rPr lang="en-US" sz="1800" dirty="0" smtClean="0"/>
              <a:t>Ratio of median contributions for plans with </a:t>
            </a:r>
            <a:r>
              <a:rPr lang="en-US" sz="1800" b="1" dirty="0" smtClean="0">
                <a:solidFill>
                  <a:srgbClr val="FF0000"/>
                </a:solidFill>
              </a:rPr>
              <a:t>6 percent default and auto-escalation</a:t>
            </a:r>
            <a:r>
              <a:rPr lang="en-US" sz="1800" dirty="0" smtClean="0"/>
              <a:t> vs. those with </a:t>
            </a:r>
            <a:r>
              <a:rPr lang="en-US" sz="1800" b="1" dirty="0" smtClean="0">
                <a:solidFill>
                  <a:srgbClr val="FF0000"/>
                </a:solidFill>
              </a:rPr>
              <a:t>3 percent default and no auto-escalation</a:t>
            </a:r>
            <a:r>
              <a:rPr lang="en-US" sz="2000" dirty="0" smtClean="0"/>
              <a:t/>
            </a:r>
            <a:br>
              <a:rPr lang="en-US" sz="2000" dirty="0" smtClean="0"/>
            </a:br>
            <a:endParaRPr lang="en-US" sz="2000" dirty="0"/>
          </a:p>
        </p:txBody>
      </p:sp>
      <p:sp>
        <p:nvSpPr>
          <p:cNvPr id="9" name="Text Placeholder 8"/>
          <p:cNvSpPr>
            <a:spLocks noGrp="1"/>
          </p:cNvSpPr>
          <p:nvPr>
            <p:ph type="body" idx="1"/>
          </p:nvPr>
        </p:nvSpPr>
        <p:spPr>
          <a:xfrm>
            <a:off x="457200" y="1295400"/>
            <a:ext cx="4040188" cy="422275"/>
          </a:xfrm>
        </p:spPr>
        <p:txBody>
          <a:bodyPr/>
          <a:lstStyle/>
          <a:p>
            <a:pPr algn="ctr"/>
            <a:r>
              <a:rPr lang="en-US" sz="2000" dirty="0" smtClean="0"/>
              <a:t>By age</a:t>
            </a:r>
            <a:endParaRPr lang="en-US" sz="2000" dirty="0"/>
          </a:p>
        </p:txBody>
      </p:sp>
      <p:graphicFrame>
        <p:nvGraphicFramePr>
          <p:cNvPr id="13" name="Content Placeholder 12"/>
          <p:cNvGraphicFramePr>
            <a:graphicFrameLocks noGrp="1"/>
          </p:cNvGraphicFramePr>
          <p:nvPr>
            <p:ph sz="half" idx="2"/>
            <p:extLst>
              <p:ext uri="{D42A27DB-BD31-4B8C-83A1-F6EECF244321}">
                <p14:modId xmlns:p14="http://schemas.microsoft.com/office/powerpoint/2010/main" val="3958093877"/>
              </p:ext>
            </p:extLst>
          </p:nvPr>
        </p:nvGraphicFramePr>
        <p:xfrm>
          <a:off x="457200" y="1752601"/>
          <a:ext cx="4040188"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 Placeholder 10"/>
          <p:cNvSpPr>
            <a:spLocks noGrp="1"/>
          </p:cNvSpPr>
          <p:nvPr>
            <p:ph type="body" sz="quarter" idx="3"/>
          </p:nvPr>
        </p:nvSpPr>
        <p:spPr>
          <a:xfrm>
            <a:off x="4648200" y="1295400"/>
            <a:ext cx="4041775" cy="487362"/>
          </a:xfrm>
        </p:spPr>
        <p:txBody>
          <a:bodyPr/>
          <a:lstStyle/>
          <a:p>
            <a:pPr algn="ctr"/>
            <a:r>
              <a:rPr lang="en-US" sz="2000" dirty="0" smtClean="0"/>
              <a:t>By age-specific salary quartiles</a:t>
            </a:r>
            <a:endParaRPr lang="en-US" sz="2000" dirty="0"/>
          </a:p>
        </p:txBody>
      </p:sp>
      <p:graphicFrame>
        <p:nvGraphicFramePr>
          <p:cNvPr id="14" name="Content Placeholder 13"/>
          <p:cNvGraphicFramePr>
            <a:graphicFrameLocks noGrp="1"/>
          </p:cNvGraphicFramePr>
          <p:nvPr>
            <p:ph sz="quarter" idx="4"/>
            <p:extLst>
              <p:ext uri="{D42A27DB-BD31-4B8C-83A1-F6EECF244321}">
                <p14:modId xmlns:p14="http://schemas.microsoft.com/office/powerpoint/2010/main" val="3222796292"/>
              </p:ext>
            </p:extLst>
          </p:nvPr>
        </p:nvGraphicFramePr>
        <p:xfrm>
          <a:off x="4645025" y="1752601"/>
          <a:ext cx="4041775"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fld id="{603355F5-91EA-4F19-B7F8-5D36CBBCB4C9}" type="slidenum">
              <a:rPr lang="en-US" smtClean="0">
                <a:solidFill>
                  <a:prstClr val="black"/>
                </a:solidFill>
              </a:rPr>
              <a:pPr/>
              <a:t>4</a:t>
            </a:fld>
            <a:endParaRPr lang="en-US" dirty="0">
              <a:solidFill>
                <a:prstClr val="black"/>
              </a:solidFill>
            </a:endParaRPr>
          </a:p>
        </p:txBody>
      </p:sp>
      <p:sp>
        <p:nvSpPr>
          <p:cNvPr id="2" name="TextBox 1"/>
          <p:cNvSpPr txBox="1"/>
          <p:nvPr/>
        </p:nvSpPr>
        <p:spPr>
          <a:xfrm>
            <a:off x="2057400" y="6019800"/>
            <a:ext cx="6629400" cy="861774"/>
          </a:xfrm>
          <a:prstGeom prst="rect">
            <a:avLst/>
          </a:prstGeom>
          <a:noFill/>
        </p:spPr>
        <p:txBody>
          <a:bodyPr wrap="square" rtlCol="0">
            <a:spAutoFit/>
          </a:bodyPr>
          <a:lstStyle/>
          <a:p>
            <a:r>
              <a:rPr lang="en-US" sz="1200" b="1" dirty="0">
                <a:solidFill>
                  <a:srgbClr val="FF0000"/>
                </a:solidFill>
              </a:rPr>
              <a:t>Conditional upon participation </a:t>
            </a:r>
            <a:br>
              <a:rPr lang="en-US" sz="1200" b="1" dirty="0">
                <a:solidFill>
                  <a:srgbClr val="FF0000"/>
                </a:solidFill>
              </a:rPr>
            </a:br>
            <a:r>
              <a:rPr lang="en-US" sz="1200" b="1" dirty="0">
                <a:solidFill>
                  <a:srgbClr val="FF0000"/>
                </a:solidFill>
              </a:rPr>
              <a:t>Limited to employees with 4 or less years of tenure and at least $10k in salary</a:t>
            </a:r>
            <a:br>
              <a:rPr lang="en-US" sz="1200" b="1" dirty="0">
                <a:solidFill>
                  <a:srgbClr val="FF0000"/>
                </a:solidFill>
              </a:rPr>
            </a:br>
            <a:r>
              <a:rPr lang="en-US" sz="1200" b="1" dirty="0">
                <a:solidFill>
                  <a:srgbClr val="FF0000"/>
                </a:solidFill>
              </a:rPr>
              <a:t>Filters out plans that implemented AE between 1/2/2008 and 12/31/2011</a:t>
            </a:r>
            <a:r>
              <a:rPr lang="en-US" sz="1600" dirty="0"/>
              <a:t/>
            </a:r>
            <a:br>
              <a:rPr lang="en-US" sz="1600" dirty="0"/>
            </a:br>
            <a:endParaRPr lang="en-US" sz="1200" dirty="0"/>
          </a:p>
        </p:txBody>
      </p:sp>
    </p:spTree>
    <p:extLst>
      <p:ext uri="{BB962C8B-B14F-4D97-AF65-F5344CB8AC3E}">
        <p14:creationId xmlns:p14="http://schemas.microsoft.com/office/powerpoint/2010/main" val="318092802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Percentage of workers eligible for AE with a larger simulated employee contribution under VE, by tenure</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04639514"/>
              </p:ext>
            </p:extLst>
          </p:nvPr>
        </p:nvGraphicFramePr>
        <p:xfrm>
          <a:off x="609600" y="1600200"/>
          <a:ext cx="83058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0"/>
          </p:nvPr>
        </p:nvSpPr>
        <p:spPr/>
        <p:txBody>
          <a:bodyPr/>
          <a:lstStyle/>
          <a:p>
            <a:fld id="{F7228A29-E537-4457-B620-87DE2BAE04C5}" type="slidenum">
              <a:rPr lang="en-US" smtClean="0">
                <a:solidFill>
                  <a:prstClr val="black"/>
                </a:solidFill>
              </a:rPr>
              <a:pPr/>
              <a:t>5</a:t>
            </a:fld>
            <a:endParaRPr lang="en-US" dirty="0">
              <a:solidFill>
                <a:prstClr val="black"/>
              </a:solidFill>
            </a:endParaRPr>
          </a:p>
        </p:txBody>
      </p:sp>
      <p:sp>
        <p:nvSpPr>
          <p:cNvPr id="6" name="TextBox 5"/>
          <p:cNvSpPr txBox="1"/>
          <p:nvPr/>
        </p:nvSpPr>
        <p:spPr>
          <a:xfrm>
            <a:off x="2209800" y="6096000"/>
            <a:ext cx="6096000" cy="369332"/>
          </a:xfrm>
          <a:prstGeom prst="rect">
            <a:avLst/>
          </a:prstGeom>
          <a:noFill/>
        </p:spPr>
        <p:txBody>
          <a:bodyPr wrap="square" rtlCol="0">
            <a:spAutoFit/>
          </a:bodyPr>
          <a:lstStyle/>
          <a:p>
            <a:r>
              <a:rPr lang="en-US" dirty="0" smtClean="0"/>
              <a:t>Source: Author’s simulations for WSJ, May 2011</a:t>
            </a:r>
            <a:endParaRPr lang="en-US" dirty="0"/>
          </a:p>
        </p:txBody>
      </p:sp>
    </p:spTree>
    <p:extLst>
      <p:ext uri="{BB962C8B-B14F-4D97-AF65-F5344CB8AC3E}">
        <p14:creationId xmlns:p14="http://schemas.microsoft.com/office/powerpoint/2010/main" val="5031420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Percentage of </a:t>
            </a:r>
            <a:r>
              <a:rPr lang="en-US" b="1" dirty="0" smtClean="0"/>
              <a:t>Simulated Successful</a:t>
            </a:r>
            <a:r>
              <a:rPr lang="en-US" b="1" dirty="0"/>
              <a:t>* Retirements </a:t>
            </a:r>
            <a:r>
              <a:rPr lang="en-US" b="1" dirty="0" smtClean="0"/>
              <a:t>by </a:t>
            </a:r>
            <a:r>
              <a:rPr lang="en-US" b="1" dirty="0"/>
              <a:t>Income </a:t>
            </a:r>
            <a:r>
              <a:rPr lang="en-US" b="1" dirty="0" smtClean="0"/>
              <a:t>Quartile:</a:t>
            </a:r>
            <a:r>
              <a:rPr lang="en-US" b="1" dirty="0"/>
              <a:t> </a:t>
            </a:r>
            <a:r>
              <a:rPr lang="en-US" b="1" dirty="0" smtClean="0"/>
              <a:t>Voluntary </a:t>
            </a:r>
            <a:r>
              <a:rPr lang="en-US" b="1" dirty="0"/>
              <a:t>Enrollment </a:t>
            </a:r>
            <a:r>
              <a:rPr lang="en-US" b="1" dirty="0" smtClean="0"/>
              <a:t>vs. Automatic Enrollment 401(k</a:t>
            </a:r>
            <a:r>
              <a:rPr lang="en-US" b="1" dirty="0"/>
              <a:t>) </a:t>
            </a:r>
            <a:r>
              <a:rPr lang="en-US" b="1" dirty="0" smtClean="0"/>
              <a:t>Plans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47369301"/>
              </p:ext>
            </p:extLst>
          </p:nvPr>
        </p:nvGraphicFramePr>
        <p:xfrm>
          <a:off x="609600" y="1600200"/>
          <a:ext cx="83058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0"/>
          </p:nvPr>
        </p:nvSpPr>
        <p:spPr/>
        <p:txBody>
          <a:bodyPr/>
          <a:lstStyle/>
          <a:p>
            <a:fld id="{603355F5-91EA-4F19-B7F8-5D36CBBCB4C9}" type="slidenum">
              <a:rPr lang="en-US" smtClean="0">
                <a:solidFill>
                  <a:prstClr val="black"/>
                </a:solidFill>
              </a:rPr>
              <a:pPr/>
              <a:t>6</a:t>
            </a:fld>
            <a:endParaRPr lang="en-US" dirty="0">
              <a:solidFill>
                <a:prstClr val="black"/>
              </a:solidFill>
            </a:endParaRPr>
          </a:p>
        </p:txBody>
      </p:sp>
      <p:sp>
        <p:nvSpPr>
          <p:cNvPr id="7" name="TextBox 6"/>
          <p:cNvSpPr txBox="1"/>
          <p:nvPr/>
        </p:nvSpPr>
        <p:spPr>
          <a:xfrm>
            <a:off x="2209800" y="6019800"/>
            <a:ext cx="6629400" cy="938719"/>
          </a:xfrm>
          <a:prstGeom prst="rect">
            <a:avLst/>
          </a:prstGeom>
          <a:noFill/>
        </p:spPr>
        <p:txBody>
          <a:bodyPr wrap="square" rtlCol="0">
            <a:spAutoFit/>
          </a:bodyPr>
          <a:lstStyle/>
          <a:p>
            <a:r>
              <a:rPr lang="en-US" sz="1100" dirty="0"/>
              <a:t>Plans are assumed to have automatic </a:t>
            </a:r>
            <a:r>
              <a:rPr lang="en-US" sz="1100" dirty="0" smtClean="0"/>
              <a:t>escalation </a:t>
            </a:r>
            <a:r>
              <a:rPr lang="en-US" sz="1100" dirty="0"/>
              <a:t>with a </a:t>
            </a:r>
            <a:r>
              <a:rPr lang="en-US" sz="1100" u="sng" dirty="0"/>
              <a:t>1 percent </a:t>
            </a:r>
            <a:r>
              <a:rPr lang="en-US" sz="1100" dirty="0"/>
              <a:t>of annual compensation increase and </a:t>
            </a:r>
            <a:r>
              <a:rPr lang="en-US" sz="1100" u="sng" dirty="0"/>
              <a:t>plan-specific</a:t>
            </a:r>
            <a:r>
              <a:rPr lang="en-US" sz="1100" dirty="0"/>
              <a:t> default contribution rates. Employees are assumed to </a:t>
            </a:r>
            <a:r>
              <a:rPr lang="en-US" sz="1100" u="sng" dirty="0"/>
              <a:t>retain</a:t>
            </a:r>
            <a:r>
              <a:rPr lang="en-US" sz="1100" dirty="0"/>
              <a:t> their previous level of contributions when they participate in a new plan and </a:t>
            </a:r>
            <a:r>
              <a:rPr lang="en-US" sz="1100" u="sng" dirty="0"/>
              <a:t>opt-out</a:t>
            </a:r>
            <a:r>
              <a:rPr lang="en-US" sz="1100" dirty="0"/>
              <a:t> of automatic </a:t>
            </a:r>
            <a:r>
              <a:rPr lang="en-US" sz="1100" dirty="0" smtClean="0"/>
              <a:t>escalation </a:t>
            </a:r>
            <a:r>
              <a:rPr lang="en-US" sz="1100" dirty="0"/>
              <a:t>in accordance with the </a:t>
            </a:r>
            <a:r>
              <a:rPr lang="en-US" sz="1100" dirty="0" smtClean="0"/>
              <a:t>probabilities </a:t>
            </a:r>
            <a:r>
              <a:rPr lang="en-US" sz="1100" dirty="0"/>
              <a:t>in VanDerhei (September 2007)</a:t>
            </a:r>
          </a:p>
          <a:p>
            <a:endParaRPr lang="en-US" sz="1100" dirty="0"/>
          </a:p>
        </p:txBody>
      </p:sp>
    </p:spTree>
    <p:extLst>
      <p:ext uri="{BB962C8B-B14F-4D97-AF65-F5344CB8AC3E}">
        <p14:creationId xmlns:p14="http://schemas.microsoft.com/office/powerpoint/2010/main" val="179945302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data/methodological considerations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Only applies to those 55+</a:t>
            </a:r>
          </a:p>
          <a:p>
            <a:pPr>
              <a:buFont typeface="Arial" panose="020B0604020202020204" pitchFamily="34" charset="0"/>
              <a:buChar char="•"/>
            </a:pPr>
            <a:r>
              <a:rPr lang="en-US" dirty="0" smtClean="0"/>
              <a:t>2008 and 2010 data does not allow one to observe the importance of auto-escalation (primarily post-PPA)</a:t>
            </a:r>
          </a:p>
          <a:p>
            <a:pPr>
              <a:buFont typeface="Arial" panose="020B0604020202020204" pitchFamily="34" charset="0"/>
              <a:buChar char="•"/>
            </a:pPr>
            <a:r>
              <a:rPr lang="en-US" dirty="0" smtClean="0"/>
              <a:t>Definition of AE used in the study</a:t>
            </a:r>
          </a:p>
          <a:p>
            <a:pPr lvl="1">
              <a:buFont typeface="Arial" panose="020B0604020202020204" pitchFamily="34" charset="0"/>
              <a:buChar char="•"/>
            </a:pPr>
            <a:r>
              <a:rPr lang="en-US" dirty="0" smtClean="0"/>
              <a:t>Is it possible that this is picking up employees who started prior to the plan’s AE implementation date?</a:t>
            </a:r>
          </a:p>
          <a:p>
            <a:pPr lvl="1">
              <a:buFont typeface="Arial" panose="020B0604020202020204" pitchFamily="34" charset="0"/>
              <a:buChar char="•"/>
            </a:pPr>
            <a:r>
              <a:rPr lang="en-US" dirty="0" smtClean="0"/>
              <a:t>Several industry surveys have continued to show that AE provisions are typically NOT applied retroactively</a:t>
            </a:r>
          </a:p>
          <a:p>
            <a:pPr>
              <a:buFont typeface="Arial" panose="020B0604020202020204" pitchFamily="34" charset="0"/>
              <a:buChar char="•"/>
            </a:pPr>
            <a:r>
              <a:rPr lang="en-US" dirty="0" smtClean="0"/>
              <a:t>The disparity between AE participation rates (relative to VE) for this study and those in industry and academic studies may suggest that respondents are answering the AE question in the affirmative when they shouldn’t </a:t>
            </a:r>
          </a:p>
          <a:p>
            <a:pPr lvl="1">
              <a:buFont typeface="Arial" panose="020B0604020202020204" pitchFamily="34" charset="0"/>
              <a:buChar char="•"/>
            </a:pPr>
            <a:r>
              <a:rPr lang="en-US" dirty="0" smtClean="0"/>
              <a:t>Is the “automatic enrollment” feature of DB a potential confusion here?</a:t>
            </a:r>
            <a:endParaRPr lang="en-US" dirty="0"/>
          </a:p>
        </p:txBody>
      </p:sp>
      <p:sp>
        <p:nvSpPr>
          <p:cNvPr id="4" name="Slide Number Placeholder 3"/>
          <p:cNvSpPr>
            <a:spLocks noGrp="1"/>
          </p:cNvSpPr>
          <p:nvPr>
            <p:ph type="sldNum" sz="quarter" idx="10"/>
          </p:nvPr>
        </p:nvSpPr>
        <p:spPr/>
        <p:txBody>
          <a:bodyPr/>
          <a:lstStyle/>
          <a:p>
            <a:fld id="{603355F5-91EA-4F19-B7F8-5D36CBBCB4C9}"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490641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a:xfrm>
            <a:off x="609600" y="1219200"/>
            <a:ext cx="8305800" cy="4343400"/>
          </a:xfrm>
        </p:spPr>
        <p:txBody>
          <a:bodyPr/>
          <a:lstStyle/>
          <a:p>
            <a:r>
              <a:rPr lang="en-US" dirty="0" smtClean="0"/>
              <a:t>Utkus, </a:t>
            </a:r>
            <a:r>
              <a:rPr lang="en-US" dirty="0"/>
              <a:t>Stephen P. </a:t>
            </a:r>
            <a:r>
              <a:rPr lang="en-US" dirty="0" smtClean="0"/>
              <a:t>and </a:t>
            </a:r>
            <a:r>
              <a:rPr lang="en-US" dirty="0"/>
              <a:t>Jean A. Young. “How America Saves 2014, A Report On Vanguard 2013 Defined Contribution Plan Data.”</a:t>
            </a:r>
          </a:p>
          <a:p>
            <a:r>
              <a:rPr lang="en-US" dirty="0"/>
              <a:t>VanDerhei, Jack (January  2014), The Role of Social Security, Defined Benefits, and Private Retirement Accounts in the Face of the Retirement Crisis,  EBRI Notes</a:t>
            </a:r>
          </a:p>
          <a:p>
            <a:r>
              <a:rPr lang="en-US" dirty="0"/>
              <a:t>VanDerhei, Jack </a:t>
            </a:r>
            <a:r>
              <a:rPr lang="en-US" dirty="0" smtClean="0"/>
              <a:t>(October 2011</a:t>
            </a:r>
            <a:r>
              <a:rPr lang="en-US" dirty="0"/>
              <a:t>), </a:t>
            </a:r>
            <a:r>
              <a:rPr lang="en-US" dirty="0" smtClean="0"/>
              <a:t>What Do You Call A Glass That Is 60–85% Full? Pension Section News, Society of Actuaries.</a:t>
            </a:r>
            <a:endParaRPr lang="en-US" dirty="0"/>
          </a:p>
          <a:p>
            <a:r>
              <a:rPr lang="en-US" dirty="0" smtClean="0"/>
              <a:t>VanDerhei</a:t>
            </a:r>
            <a:r>
              <a:rPr lang="en-US" dirty="0"/>
              <a:t>, Jack (September 2007).  The Expected Impact of Automatic Escalation of 401(k) Contributions on Retirement Income </a:t>
            </a:r>
            <a:r>
              <a:rPr lang="en-US" dirty="0" smtClean="0"/>
              <a:t>EBRI </a:t>
            </a:r>
            <a:r>
              <a:rPr lang="en-US" dirty="0"/>
              <a:t>Notes</a:t>
            </a:r>
            <a:r>
              <a:rPr lang="en-US" dirty="0" smtClean="0"/>
              <a:t>.</a:t>
            </a:r>
          </a:p>
          <a:p>
            <a:r>
              <a:rPr lang="en-US" dirty="0"/>
              <a:t>VanDerhei, </a:t>
            </a:r>
            <a:r>
              <a:rPr lang="en-US" dirty="0" smtClean="0"/>
              <a:t>Jack and Lori Lucas (</a:t>
            </a:r>
            <a:r>
              <a:rPr lang="en-US" dirty="0"/>
              <a:t>November </a:t>
            </a:r>
            <a:r>
              <a:rPr lang="en-US" dirty="0" smtClean="0"/>
              <a:t>2010),</a:t>
            </a:r>
            <a:r>
              <a:rPr lang="en-US" dirty="0"/>
              <a:t> The Impact of Auto-enrollment and Automatic Contribution Escalation on Retirement Income Adequacy, </a:t>
            </a:r>
            <a:r>
              <a:rPr lang="en-US" dirty="0" smtClean="0"/>
              <a:t>EBRI </a:t>
            </a:r>
            <a:r>
              <a:rPr lang="en-US" dirty="0"/>
              <a:t>Issue </a:t>
            </a:r>
            <a:r>
              <a:rPr lang="en-US" dirty="0" smtClean="0"/>
              <a:t>Brief</a:t>
            </a:r>
            <a:endParaRPr lang="en-US" dirty="0"/>
          </a:p>
          <a:p>
            <a:endParaRPr lang="en-US" dirty="0"/>
          </a:p>
          <a:p>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603355F5-91EA-4F19-B7F8-5D36CBBCB4C9}"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1242667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2014EBRI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Tahoma" pitchFamily="34" charset="0"/>
            <a:ea typeface="MS PGothic" pitchFamily="34" charset="-128"/>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Tahoma" pitchFamily="34" charset="0"/>
            <a:ea typeface="MS PGothic" pitchFamily="34" charset="-128"/>
            <a:cs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2014EBRITemplate</Template>
  <TotalTime>1621</TotalTime>
  <Words>562</Words>
  <Application>Microsoft Macintosh PowerPoint</Application>
  <PresentationFormat>On-screen Show (4:3)</PresentationFormat>
  <Paragraphs>53</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2014EBRITemplate</vt:lpstr>
      <vt:lpstr>   Discussion of: How Automatic Enrollment Affects the Likelihood and Distribution of 401(k) Contributions: Evidence from a National Survey   Retirement Research Consortium August 7, 2014  Jack VanDerhei EBRI Research Director vanderhei@ebri.org  </vt:lpstr>
      <vt:lpstr>Overview</vt:lpstr>
      <vt:lpstr>Impact of plan design on participation rates by age</vt:lpstr>
      <vt:lpstr>Importance of AE plan design variables for employee contributions:  Ratio of median contributions for plans with 6 percent default and auto-escalation vs. those with 3 percent default and no auto-escalation </vt:lpstr>
      <vt:lpstr>Percentage of workers eligible for AE with a larger simulated employee contribution under VE, by tenure</vt:lpstr>
      <vt:lpstr>Percentage of Simulated Successful* Retirements by Income Quartile: Voluntary Enrollment vs. Automatic Enrollment 401(k) Plans</vt:lpstr>
      <vt:lpstr>Potential data/methodological considerations</vt:lpstr>
      <vt:lpstr>References</vt:lpstr>
    </vt:vector>
  </TitlesOfParts>
  <Company>Cetrom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Speaker</dc:title>
  <dc:creator>Jack Vanderhei</dc:creator>
  <cp:lastModifiedBy>Amy Grzybowski</cp:lastModifiedBy>
  <cp:revision>37</cp:revision>
  <dcterms:created xsi:type="dcterms:W3CDTF">2014-08-05T12:30:50Z</dcterms:created>
  <dcterms:modified xsi:type="dcterms:W3CDTF">2014-08-07T18:06:57Z</dcterms:modified>
</cp:coreProperties>
</file>