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348" r:id="rId4"/>
    <p:sldId id="462" r:id="rId5"/>
    <p:sldId id="463" r:id="rId6"/>
    <p:sldId id="464" r:id="rId7"/>
    <p:sldId id="4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5FA3E-171E-480D-971B-FEFCA15E66D8}" type="datetimeFigureOut">
              <a:rPr lang="en-US" smtClean="0"/>
              <a:t>8/7/14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06A38-D138-457B-AC0F-5CF59A71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0CB32F-771F-4BF7-ADE9-2025B223FBE6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4852" y="8685863"/>
            <a:ext cx="2973148" cy="45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282" tIns="55902" rIns="91282" bIns="45641" anchor="b"/>
          <a:lstStyle/>
          <a:p>
            <a:pPr algn="r">
              <a:lnSpc>
                <a:spcPct val="93000"/>
              </a:lnSpc>
              <a:tabLst>
                <a:tab pos="0" algn="l"/>
                <a:tab pos="449336" algn="l"/>
                <a:tab pos="898672" algn="l"/>
                <a:tab pos="1348008" algn="l"/>
                <a:tab pos="1797345" algn="l"/>
                <a:tab pos="2246681" algn="l"/>
                <a:tab pos="2696017" algn="l"/>
                <a:tab pos="3145353" algn="l"/>
                <a:tab pos="3594689" algn="l"/>
                <a:tab pos="4044025" algn="l"/>
                <a:tab pos="4493362" algn="l"/>
                <a:tab pos="4942698" algn="l"/>
                <a:tab pos="5392034" algn="l"/>
                <a:tab pos="5841370" algn="l"/>
                <a:tab pos="6290706" algn="l"/>
                <a:tab pos="6740042" algn="l"/>
                <a:tab pos="7189379" algn="l"/>
                <a:tab pos="7638715" algn="l"/>
                <a:tab pos="8088051" algn="l"/>
                <a:tab pos="8537387" algn="l"/>
                <a:tab pos="8986723" algn="l"/>
              </a:tabLst>
            </a:pPr>
            <a:fld id="{E494A539-3F03-42C9-83F5-4CE8BFF90310}" type="slidenum"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93000"/>
                </a:lnSpc>
                <a:tabLst>
                  <a:tab pos="0" algn="l"/>
                  <a:tab pos="449336" algn="l"/>
                  <a:tab pos="898672" algn="l"/>
                  <a:tab pos="1348008" algn="l"/>
                  <a:tab pos="1797345" algn="l"/>
                  <a:tab pos="2246681" algn="l"/>
                  <a:tab pos="2696017" algn="l"/>
                  <a:tab pos="3145353" algn="l"/>
                  <a:tab pos="3594689" algn="l"/>
                  <a:tab pos="4044025" algn="l"/>
                  <a:tab pos="4493362" algn="l"/>
                  <a:tab pos="4942698" algn="l"/>
                  <a:tab pos="5392034" algn="l"/>
                  <a:tab pos="5841370" algn="l"/>
                  <a:tab pos="6290706" algn="l"/>
                  <a:tab pos="6740042" algn="l"/>
                  <a:tab pos="7189379" algn="l"/>
                  <a:tab pos="7638715" algn="l"/>
                  <a:tab pos="8088051" algn="l"/>
                  <a:tab pos="8537387" algn="l"/>
                  <a:tab pos="8986723" algn="l"/>
                </a:tabLst>
              </a:pPr>
              <a:t>2</a:t>
            </a:fld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5863"/>
            <a:ext cx="2973149" cy="45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282" tIns="55902" rIns="91282" bIns="45641" anchor="b"/>
          <a:lstStyle/>
          <a:p>
            <a:pPr>
              <a:lnSpc>
                <a:spcPct val="93000"/>
              </a:lnSpc>
              <a:tabLst>
                <a:tab pos="0" algn="l"/>
                <a:tab pos="449336" algn="l"/>
                <a:tab pos="898672" algn="l"/>
                <a:tab pos="1348008" algn="l"/>
                <a:tab pos="1797345" algn="l"/>
                <a:tab pos="2246681" algn="l"/>
                <a:tab pos="2696017" algn="l"/>
                <a:tab pos="3145353" algn="l"/>
                <a:tab pos="3594689" algn="l"/>
                <a:tab pos="4044025" algn="l"/>
                <a:tab pos="4493362" algn="l"/>
                <a:tab pos="4942698" algn="l"/>
                <a:tab pos="5392034" algn="l"/>
                <a:tab pos="5841370" algn="l"/>
                <a:tab pos="6290706" algn="l"/>
                <a:tab pos="6740042" algn="l"/>
                <a:tab pos="7189379" algn="l"/>
                <a:tab pos="7638715" algn="l"/>
                <a:tab pos="8088051" algn="l"/>
                <a:tab pos="8537387" algn="l"/>
                <a:tab pos="8986723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3149" cy="4581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282" tIns="55902" rIns="91282" bIns="45641"/>
          <a:lstStyle/>
          <a:p>
            <a:pPr>
              <a:lnSpc>
                <a:spcPct val="93000"/>
              </a:lnSpc>
              <a:tabLst>
                <a:tab pos="0" algn="l"/>
                <a:tab pos="449336" algn="l"/>
                <a:tab pos="898672" algn="l"/>
                <a:tab pos="1348008" algn="l"/>
                <a:tab pos="1797345" algn="l"/>
                <a:tab pos="2246681" algn="l"/>
                <a:tab pos="2696017" algn="l"/>
                <a:tab pos="3145353" algn="l"/>
                <a:tab pos="3594689" algn="l"/>
                <a:tab pos="4044025" algn="l"/>
                <a:tab pos="4493362" algn="l"/>
                <a:tab pos="4942698" algn="l"/>
                <a:tab pos="5392034" algn="l"/>
                <a:tab pos="5841370" algn="l"/>
                <a:tab pos="6290706" algn="l"/>
                <a:tab pos="6740042" algn="l"/>
                <a:tab pos="7189379" algn="l"/>
                <a:tab pos="7638715" algn="l"/>
                <a:tab pos="8088051" algn="l"/>
                <a:tab pos="8537387" algn="l"/>
                <a:tab pos="8986723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4852" y="0"/>
            <a:ext cx="2973148" cy="4581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282" tIns="55902" rIns="91282" bIns="45641"/>
          <a:lstStyle/>
          <a:p>
            <a:pPr algn="r">
              <a:lnSpc>
                <a:spcPct val="93000"/>
              </a:lnSpc>
              <a:tabLst>
                <a:tab pos="0" algn="l"/>
                <a:tab pos="449336" algn="l"/>
                <a:tab pos="898672" algn="l"/>
                <a:tab pos="1348008" algn="l"/>
                <a:tab pos="1797345" algn="l"/>
                <a:tab pos="2246681" algn="l"/>
                <a:tab pos="2696017" algn="l"/>
                <a:tab pos="3145353" algn="l"/>
                <a:tab pos="3594689" algn="l"/>
                <a:tab pos="4044025" algn="l"/>
                <a:tab pos="4493362" algn="l"/>
                <a:tab pos="4942698" algn="l"/>
                <a:tab pos="5392034" algn="l"/>
                <a:tab pos="5841370" algn="l"/>
                <a:tab pos="6290706" algn="l"/>
                <a:tab pos="6740042" algn="l"/>
                <a:tab pos="7189379" algn="l"/>
                <a:tab pos="7638715" algn="l"/>
                <a:tab pos="8088051" algn="l"/>
                <a:tab pos="8537387" algn="l"/>
                <a:tab pos="8986723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162189" y="691117"/>
            <a:ext cx="4535179" cy="341805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867" tIns="44934" rIns="89867" bIns="44934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24584" name="Rectangle 6"/>
          <p:cNvSpPr txBox="1">
            <a:spLocks noGrp="1" noChangeArrowheads="1"/>
          </p:cNvSpPr>
          <p:nvPr>
            <p:ph type="body"/>
          </p:nvPr>
        </p:nvSpPr>
        <p:spPr>
          <a:xfrm>
            <a:off x="914816" y="4343713"/>
            <a:ext cx="5019035" cy="410604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" y="1560513"/>
            <a:ext cx="85217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9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emf"/><Relationship Id="rId5" Type="http://schemas.openxmlformats.org/officeDocument/2006/relationships/image" Target="../media/image2.emf"/><Relationship Id="rId6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66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1-lineWordmark_GoldOnCard_NoBG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7700" y="6512823"/>
            <a:ext cx="1822126" cy="154821"/>
          </a:xfrm>
          <a:prstGeom prst="rect">
            <a:avLst/>
          </a:prstGeom>
        </p:spPr>
      </p:pic>
      <p:pic>
        <p:nvPicPr>
          <p:cNvPr id="10" name="Picture 9" descr="Dornsife_Formal_FullTag_GoldOnCard_NoBG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213" y="6049596"/>
            <a:ext cx="2379555" cy="606896"/>
          </a:xfrm>
          <a:prstGeom prst="rect">
            <a:avLst/>
          </a:prstGeom>
        </p:spPr>
      </p:pic>
      <p:pic>
        <p:nvPicPr>
          <p:cNvPr id="11" name="Picture 10" descr="Small Use Shield_GoldOnTrans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03900"/>
            <a:ext cx="9144000" cy="10527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1-lineWordmark_GoldOnCard_NoBG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700" y="6512823"/>
            <a:ext cx="1822126" cy="154821"/>
          </a:xfrm>
          <a:prstGeom prst="rect">
            <a:avLst/>
          </a:prstGeom>
        </p:spPr>
      </p:pic>
      <p:pic>
        <p:nvPicPr>
          <p:cNvPr id="10" name="Picture 9" descr="Dornsife_Formal_FullTag_GoldOnCard_NoBG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213" y="6049596"/>
            <a:ext cx="2379555" cy="606896"/>
          </a:xfrm>
          <a:prstGeom prst="rect">
            <a:avLst/>
          </a:prstGeom>
        </p:spPr>
      </p:pic>
      <p:pic>
        <p:nvPicPr>
          <p:cNvPr id="11" name="Picture 10" descr="Small Use Shield_GoldOnTrans.eps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>
          <a:xfrm>
            <a:off x="7350" y="1338793"/>
            <a:ext cx="9129299" cy="220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chemeClr val="bg2"/>
                </a:solidFill>
                <a:latin typeface="Arial"/>
                <a:ea typeface="+mj-ea"/>
                <a:cs typeface="Arial"/>
              </a:rPr>
              <a:t>Procrastrination</a:t>
            </a:r>
            <a:r>
              <a:rPr lang="en-US" sz="2800" b="1" dirty="0" smtClean="0">
                <a:solidFill>
                  <a:schemeClr val="bg2"/>
                </a:solidFill>
                <a:latin typeface="Arial"/>
                <a:ea typeface="+mj-ea"/>
                <a:cs typeface="Arial"/>
              </a:rPr>
              <a:t>, Present-Biased Preferences, and Financial Behaviors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solidFill>
                <a:schemeClr val="bg2"/>
              </a:solidFill>
              <a:latin typeface="Arial"/>
              <a:ea typeface="+mj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Jeffrey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R. Brown</a:t>
            </a: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Alessandro </a:t>
            </a:r>
            <a:r>
              <a:rPr kumimoji="0" lang="en-US" sz="2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Privetero</a:t>
            </a:r>
            <a:endParaRPr kumimoji="0" lang="en-US" sz="280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14701" y="3577167"/>
            <a:ext cx="9129299" cy="749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40000"/>
                    <a:lumOff val="60000"/>
                  </a:schemeClr>
                </a:solidFill>
              </a:rPr>
              <a:t>Arie 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Kapteyn (USC)</a:t>
            </a:r>
            <a:endParaRPr lang="en-US" sz="24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6600" y="355312"/>
            <a:ext cx="2364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Discussion of</a:t>
            </a:r>
            <a:endParaRPr lang="en-US" sz="3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7162800" y="6429375"/>
            <a:ext cx="19050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0"/>
            <a:ext cx="5334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tIns="74880" anchorCtr="1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smtClean="0"/>
              <a:t>What the Authors Do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12750" y="1173163"/>
            <a:ext cx="8493125" cy="4160837"/>
          </a:xfrm>
          <a:prstGeom prst="rect">
            <a:avLst/>
          </a:prstGeom>
        </p:spPr>
        <p:txBody>
          <a:bodyPr tIns="71280"/>
          <a:lstStyle/>
          <a:p>
            <a:pPr>
              <a:spcBef>
                <a:spcPts val="1050"/>
              </a:spcBef>
              <a:buClr>
                <a:srgbClr val="FFFFFF"/>
              </a:buClr>
              <a:buFont typeface="Wingdings" panose="05000000000000000000" pitchFamily="2" charset="2"/>
              <a:buChar char="v"/>
              <a:tabLst>
                <a:tab pos="450850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/>
            </a:pPr>
            <a:r>
              <a:rPr lang="en-US" sz="2800" dirty="0" smtClean="0"/>
              <a:t>Three admin datasets</a:t>
            </a:r>
          </a:p>
          <a:p>
            <a:pPr lvl="1">
              <a:spcBef>
                <a:spcPts val="1050"/>
              </a:spcBef>
              <a:buClr>
                <a:srgbClr val="FFFFFF"/>
              </a:buClr>
              <a:buFont typeface="Wingdings" panose="05000000000000000000" pitchFamily="2" charset="2"/>
              <a:buChar char="v"/>
              <a:tabLst>
                <a:tab pos="450850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/>
            </a:pPr>
            <a:r>
              <a:rPr lang="en-US" sz="2400" dirty="0" smtClean="0"/>
              <a:t>New employees of University of Illinois (2,764)</a:t>
            </a:r>
          </a:p>
          <a:p>
            <a:pPr lvl="2">
              <a:spcBef>
                <a:spcPts val="1050"/>
              </a:spcBef>
              <a:buClr>
                <a:srgbClr val="FFFFFF"/>
              </a:buClr>
              <a:buFont typeface="Wingdings" panose="05000000000000000000" pitchFamily="2" charset="2"/>
              <a:buChar char="v"/>
              <a:tabLst>
                <a:tab pos="450850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/>
            </a:pPr>
            <a:r>
              <a:rPr lang="en-US" sz="2000" dirty="0" smtClean="0"/>
              <a:t>Procrastinator if signed up for health plan on last day</a:t>
            </a:r>
          </a:p>
          <a:p>
            <a:pPr lvl="1">
              <a:spcBef>
                <a:spcPts val="1050"/>
              </a:spcBef>
              <a:buClr>
                <a:srgbClr val="FFFFFF"/>
              </a:buClr>
              <a:buFont typeface="Wingdings" panose="05000000000000000000" pitchFamily="2" charset="2"/>
              <a:buChar char="v"/>
              <a:tabLst>
                <a:tab pos="450850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/>
            </a:pPr>
            <a:r>
              <a:rPr lang="en-US" sz="2400" dirty="0" smtClean="0"/>
              <a:t>Data from 27 DC plans in 23 firms (155,176)</a:t>
            </a:r>
          </a:p>
          <a:p>
            <a:pPr lvl="2">
              <a:spcBef>
                <a:spcPts val="1050"/>
              </a:spcBef>
              <a:buClr>
                <a:srgbClr val="FFFFFF"/>
              </a:buClr>
              <a:buFont typeface="Wingdings" panose="05000000000000000000" pitchFamily="2" charset="2"/>
              <a:buChar char="v"/>
              <a:tabLst>
                <a:tab pos="450850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/>
            </a:pPr>
            <a:r>
              <a:rPr lang="en-US" sz="2000" dirty="0" smtClean="0"/>
              <a:t>Various measures depending on whether one waited until the last day with health plan selection during one or more years</a:t>
            </a:r>
          </a:p>
          <a:p>
            <a:pPr lvl="1">
              <a:spcBef>
                <a:spcPts val="1050"/>
              </a:spcBef>
              <a:buClr>
                <a:srgbClr val="FFFFFF"/>
              </a:buClr>
              <a:buFont typeface="Wingdings" panose="05000000000000000000" pitchFamily="2" charset="2"/>
              <a:buChar char="v"/>
              <a:tabLst>
                <a:tab pos="450850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/>
            </a:pPr>
            <a:r>
              <a:rPr lang="en-US" sz="2400" dirty="0" smtClean="0"/>
              <a:t>Data from 63 DB plans in 37 firms (27,231)</a:t>
            </a:r>
          </a:p>
          <a:p>
            <a:pPr lvl="2">
              <a:spcBef>
                <a:spcPts val="1050"/>
              </a:spcBef>
              <a:buClr>
                <a:srgbClr val="FFFFFF"/>
              </a:buClr>
              <a:buFont typeface="Wingdings" panose="05000000000000000000" pitchFamily="2" charset="2"/>
              <a:buChar char="v"/>
              <a:tabLst>
                <a:tab pos="450850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/>
            </a:pPr>
            <a:r>
              <a:rPr lang="en-US" sz="2000" dirty="0" smtClean="0"/>
              <a:t>Same measures of procrastination</a:t>
            </a:r>
          </a:p>
          <a:p>
            <a:pPr lvl="1" indent="-342900">
              <a:spcBef>
                <a:spcPts val="1050"/>
              </a:spcBef>
              <a:buClr>
                <a:srgbClr val="FFFFFF"/>
              </a:buClr>
              <a:tabLst>
                <a:tab pos="450850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/>
            </a:pPr>
            <a:endParaRPr lang="en-US" sz="2400" dirty="0" smtClean="0"/>
          </a:p>
          <a:p>
            <a:pPr marL="450850" indent="-450850">
              <a:spcBef>
                <a:spcPts val="1050"/>
              </a:spcBef>
              <a:buClrTx/>
              <a:buSzTx/>
              <a:buFontTx/>
              <a:buNone/>
              <a:tabLst>
                <a:tab pos="450850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313586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outcome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Participation in a voluntary supplemental saving plan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long did it take to sign up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much contributed as percent of pay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Tendency to stick to default portfolios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Take a lump sum or annuity at exit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7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all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" y="1169988"/>
            <a:ext cx="8521700" cy="4572000"/>
          </a:xfrm>
        </p:spPr>
        <p:txBody>
          <a:bodyPr/>
          <a:lstStyle/>
          <a:p>
            <a:r>
              <a:rPr lang="en-US" dirty="0" smtClean="0"/>
              <a:t>Health plan decisions are logically distinct from the financial decision studied and yet consequential from a financial viewpoint</a:t>
            </a:r>
          </a:p>
          <a:p>
            <a:r>
              <a:rPr lang="en-US" dirty="0" smtClean="0"/>
              <a:t>Results are generally robust and fit in a framework of present biased preferences.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6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" y="1190625"/>
            <a:ext cx="8521700" cy="4572000"/>
          </a:xfrm>
        </p:spPr>
        <p:txBody>
          <a:bodyPr/>
          <a:lstStyle/>
          <a:p>
            <a:r>
              <a:rPr lang="en-US" dirty="0" smtClean="0"/>
              <a:t>R2-s are low (without fixed effects, on the order of .01), so procrastination may not explain a lot of variance (or the measures are noisy).</a:t>
            </a:r>
          </a:p>
          <a:p>
            <a:r>
              <a:rPr lang="en-US" dirty="0" smtClean="0"/>
              <a:t>The coefficients of interest are not always very significant, e.g. for plan contributions, despite 100,000+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7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There always has to be at least one alternative explanation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procrastinators be people who find the decisions difficult (note that the education information is noisy)?</a:t>
            </a:r>
          </a:p>
          <a:p>
            <a:pPr lvl="1"/>
            <a:r>
              <a:rPr lang="en-US" dirty="0" smtClean="0"/>
              <a:t>Effort of making a decision is larger</a:t>
            </a:r>
          </a:p>
          <a:p>
            <a:pPr lvl="1"/>
            <a:r>
              <a:rPr lang="en-US" dirty="0" smtClean="0"/>
              <a:t>More susceptible to framing (annuity or not)</a:t>
            </a:r>
          </a:p>
          <a:p>
            <a:pPr lvl="1"/>
            <a:r>
              <a:rPr lang="en-US" dirty="0" smtClean="0"/>
              <a:t>Understand the power of compound interest less</a:t>
            </a:r>
          </a:p>
          <a:p>
            <a:r>
              <a:rPr lang="en-US" dirty="0" smtClean="0"/>
              <a:t>Policy implications would be </a:t>
            </a:r>
            <a:r>
              <a:rPr lang="en-US" smtClean="0"/>
              <a:t>different presumably.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20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Dornsife_Template_R1">
  <a:themeElements>
    <a:clrScheme name="Custom 22">
      <a:dk1>
        <a:srgbClr val="990000"/>
      </a:dk1>
      <a:lt1>
        <a:srgbClr val="FFCC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Powerpoint_Dornsife_Template_R1</Template>
  <TotalTime>5084</TotalTime>
  <Words>286</Words>
  <Application>Microsoft Macintosh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Powerpoint_Dornsife_Template_R1</vt:lpstr>
      <vt:lpstr>Office Theme</vt:lpstr>
      <vt:lpstr>PowerPoint Presentation</vt:lpstr>
      <vt:lpstr>What the Authors Do</vt:lpstr>
      <vt:lpstr>Five outcome measures</vt:lpstr>
      <vt:lpstr>This is all great</vt:lpstr>
      <vt:lpstr>Random Observations</vt:lpstr>
      <vt:lpstr>There always has to be at least one alternative explanation</vt:lpstr>
    </vt:vector>
  </TitlesOfParts>
  <Company>University of Southern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Arie Kapteyn</dc:creator>
  <cp:lastModifiedBy>Amy Grzybowski</cp:lastModifiedBy>
  <cp:revision>119</cp:revision>
  <cp:lastPrinted>2012-02-07T18:57:58Z</cp:lastPrinted>
  <dcterms:created xsi:type="dcterms:W3CDTF">2013-01-15T23:58:39Z</dcterms:created>
  <dcterms:modified xsi:type="dcterms:W3CDTF">2014-08-07T13:06:23Z</dcterms:modified>
</cp:coreProperties>
</file>