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4" r:id="rId4"/>
    <p:sldId id="266" r:id="rId5"/>
    <p:sldId id="258" r:id="rId6"/>
    <p:sldId id="262" r:id="rId7"/>
    <p:sldId id="263" r:id="rId8"/>
    <p:sldId id="267" r:id="rId9"/>
    <p:sldId id="268" r:id="rId10"/>
    <p:sldId id="265" r:id="rId11"/>
    <p:sldId id="269" r:id="rId12"/>
    <p:sldId id="270" r:id="rId1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8571" autoAdjust="0"/>
  </p:normalViewPr>
  <p:slideViewPr>
    <p:cSldViewPr snapToGrid="0" snapToObjects="1">
      <p:cViewPr varScale="1">
        <p:scale>
          <a:sx n="87" d="100"/>
          <a:sy n="87" d="100"/>
        </p:scale>
        <p:origin x="-10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7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rsmanas\fldredir$\m1jes02\Desktop\NTA%20Job%20Change%201113\Figure%202%20and%20Tables%204%20and%206%20and%207%20and%208%20for%20NTA%20201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88098310120447"/>
          <c:y val="2.6647610829468236E-2"/>
          <c:w val="0.85154423234739596"/>
          <c:h val="0.79424873260705431"/>
        </c:manualLayout>
      </c:layout>
      <c:lineChart>
        <c:grouping val="standard"/>
        <c:varyColors val="0"/>
        <c:ser>
          <c:idx val="0"/>
          <c:order val="0"/>
          <c:tx>
            <c:v>Net Taxable Withdrawals</c:v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'nettxbl cur'!$A$94:$A$100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'nettxbl cur'!$B$94:$B$100</c:f>
              <c:numCache>
                <c:formatCode>General</c:formatCode>
                <c:ptCount val="7"/>
                <c:pt idx="0">
                  <c:v>0.13342000000000001</c:v>
                </c:pt>
                <c:pt idx="1">
                  <c:v>0.131573</c:v>
                </c:pt>
                <c:pt idx="2">
                  <c:v>0.13280500000000001</c:v>
                </c:pt>
                <c:pt idx="3">
                  <c:v>0.13714799999999999</c:v>
                </c:pt>
                <c:pt idx="4">
                  <c:v>0.13625899999999999</c:v>
                </c:pt>
                <c:pt idx="5">
                  <c:v>0.14360100000000001</c:v>
                </c:pt>
                <c:pt idx="6">
                  <c:v>0.15351000000000004</c:v>
                </c:pt>
              </c:numCache>
            </c:numRef>
          </c:val>
          <c:smooth val="0"/>
        </c:ser>
        <c:ser>
          <c:idx val="1"/>
          <c:order val="1"/>
          <c:tx>
            <c:v>Penalized Withdrawals</c:v>
          </c:tx>
          <c:spPr>
            <a:ln w="50800">
              <a:solidFill>
                <a:srgbClr val="3ECE83"/>
              </a:solidFill>
            </a:ln>
          </c:spPr>
          <c:marker>
            <c:symbol val="none"/>
          </c:marker>
          <c:val>
            <c:numRef>
              <c:f>'penalizd cur'!$B$94:$B$100</c:f>
              <c:numCache>
                <c:formatCode>General</c:formatCode>
                <c:ptCount val="7"/>
                <c:pt idx="0">
                  <c:v>8.0057000000000031E-2</c:v>
                </c:pt>
                <c:pt idx="1">
                  <c:v>7.6957000000000012E-2</c:v>
                </c:pt>
                <c:pt idx="2">
                  <c:v>8.0054000000000028E-2</c:v>
                </c:pt>
                <c:pt idx="3">
                  <c:v>8.4154000000000034E-2</c:v>
                </c:pt>
                <c:pt idx="4">
                  <c:v>8.5971000000000006E-2</c:v>
                </c:pt>
                <c:pt idx="5">
                  <c:v>9.1549000000000019E-2</c:v>
                </c:pt>
                <c:pt idx="6">
                  <c:v>9.3996000000000052E-2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998080"/>
        <c:axId val="26000000"/>
      </c:lineChart>
      <c:catAx>
        <c:axId val="25998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000000"/>
        <c:crosses val="autoZero"/>
        <c:auto val="1"/>
        <c:lblAlgn val="ctr"/>
        <c:lblOffset val="100"/>
        <c:noMultiLvlLbl val="0"/>
      </c:catAx>
      <c:valAx>
        <c:axId val="26000000"/>
        <c:scaling>
          <c:orientation val="minMax"/>
          <c:max val="0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 of Tax Units </a:t>
                </a:r>
              </a:p>
            </c:rich>
          </c:tx>
          <c:layout>
            <c:manualLayout>
              <c:xMode val="edge"/>
              <c:yMode val="edge"/>
              <c:x val="1.8005388830382031E-2"/>
              <c:y val="0.26068007766152523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5998080"/>
        <c:crosses val="autoZero"/>
        <c:crossBetween val="between"/>
        <c:majorUnit val="0.1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4553166460924008"/>
          <c:y val="0.10838330996296695"/>
          <c:w val="0.24582278159869739"/>
          <c:h val="9.5001842989965266E-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046925099510017E-2"/>
          <c:y val="0.12946086657200637"/>
          <c:w val="0.86825917872866432"/>
          <c:h val="0.78182158188612305"/>
        </c:manualLayout>
      </c:layout>
      <c:lineChart>
        <c:grouping val="standard"/>
        <c:varyColors val="0"/>
        <c:ser>
          <c:idx val="0"/>
          <c:order val="0"/>
          <c:tx>
            <c:v>Both Shocks No Job Change</c:v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val>
            <c:numRef>
              <c:f>'nettxbl avg  with jobchg'!$N$278:$N$287</c:f>
              <c:numCache>
                <c:formatCode>General</c:formatCode>
                <c:ptCount val="10"/>
                <c:pt idx="0">
                  <c:v>0.25944800000000001</c:v>
                </c:pt>
                <c:pt idx="1">
                  <c:v>0.20310300000000001</c:v>
                </c:pt>
                <c:pt idx="2">
                  <c:v>0.18287700000000001</c:v>
                </c:pt>
                <c:pt idx="3">
                  <c:v>0.20813499999999999</c:v>
                </c:pt>
                <c:pt idx="4">
                  <c:v>0.23366100000000001</c:v>
                </c:pt>
                <c:pt idx="5">
                  <c:v>0.19527</c:v>
                </c:pt>
                <c:pt idx="6">
                  <c:v>0.22534499999999999</c:v>
                </c:pt>
                <c:pt idx="7">
                  <c:v>0.22939100000000001</c:v>
                </c:pt>
                <c:pt idx="8">
                  <c:v>0.225721</c:v>
                </c:pt>
                <c:pt idx="9">
                  <c:v>0.15876900000000002</c:v>
                </c:pt>
              </c:numCache>
            </c:numRef>
          </c:val>
          <c:smooth val="0"/>
        </c:ser>
        <c:ser>
          <c:idx val="3"/>
          <c:order val="1"/>
          <c:tx>
            <c:v>Both Shocks with Job Change</c:v>
          </c:tx>
          <c:spPr>
            <a:ln w="50800">
              <a:solidFill>
                <a:srgbClr val="C00000"/>
              </a:solidFill>
              <a:prstDash val="sysDash"/>
            </a:ln>
          </c:spPr>
          <c:marker>
            <c:symbol val="none"/>
          </c:marker>
          <c:val>
            <c:numRef>
              <c:f>'nettxbl avg  with jobchg'!$N$347:$N$356</c:f>
              <c:numCache>
                <c:formatCode>General</c:formatCode>
                <c:ptCount val="10"/>
                <c:pt idx="0">
                  <c:v>0.23474300000000003</c:v>
                </c:pt>
                <c:pt idx="1">
                  <c:v>0.2952800000000001</c:v>
                </c:pt>
                <c:pt idx="2">
                  <c:v>0.29528800000000011</c:v>
                </c:pt>
                <c:pt idx="3">
                  <c:v>0.32944200000000007</c:v>
                </c:pt>
                <c:pt idx="4">
                  <c:v>0.347744</c:v>
                </c:pt>
                <c:pt idx="5">
                  <c:v>0.2941700000000001</c:v>
                </c:pt>
                <c:pt idx="6">
                  <c:v>0.32031000000000009</c:v>
                </c:pt>
                <c:pt idx="7">
                  <c:v>0.32499000000000006</c:v>
                </c:pt>
                <c:pt idx="8">
                  <c:v>0.30478100000000002</c:v>
                </c:pt>
                <c:pt idx="9">
                  <c:v>0.20146600000000003</c:v>
                </c:pt>
              </c:numCache>
            </c:numRef>
          </c:val>
          <c:smooth val="0"/>
        </c:ser>
        <c:ser>
          <c:idx val="1"/>
          <c:order val="2"/>
          <c:tx>
            <c:v>No Shocks and No Job Change</c:v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'nettxbl avg  with jobchg'!$N$227:$N$236</c:f>
              <c:numCache>
                <c:formatCode>General</c:formatCode>
                <c:ptCount val="10"/>
                <c:pt idx="0">
                  <c:v>9.8053000000000015E-2</c:v>
                </c:pt>
                <c:pt idx="1">
                  <c:v>5.950600000000001E-2</c:v>
                </c:pt>
                <c:pt idx="2">
                  <c:v>6.5825999999999996E-2</c:v>
                </c:pt>
                <c:pt idx="3">
                  <c:v>7.076300000000002E-2</c:v>
                </c:pt>
                <c:pt idx="4">
                  <c:v>7.1715000000000001E-2</c:v>
                </c:pt>
                <c:pt idx="5">
                  <c:v>8.0633000000000024E-2</c:v>
                </c:pt>
                <c:pt idx="6">
                  <c:v>7.8112000000000015E-2</c:v>
                </c:pt>
                <c:pt idx="7">
                  <c:v>8.1327000000000024E-2</c:v>
                </c:pt>
                <c:pt idx="8">
                  <c:v>7.9140000000000002E-2</c:v>
                </c:pt>
                <c:pt idx="9">
                  <c:v>8.4855000000000028E-2</c:v>
                </c:pt>
              </c:numCache>
            </c:numRef>
          </c:val>
          <c:smooth val="0"/>
        </c:ser>
        <c:ser>
          <c:idx val="2"/>
          <c:order val="3"/>
          <c:tx>
            <c:v>No Shocks with Job Change</c:v>
          </c:tx>
          <c:spPr>
            <a:ln w="50800">
              <a:solidFill>
                <a:schemeClr val="tx1"/>
              </a:solidFill>
              <a:prstDash val="sysDash"/>
            </a:ln>
          </c:spPr>
          <c:marker>
            <c:symbol val="none"/>
          </c:marker>
          <c:val>
            <c:numRef>
              <c:f>'nettxbl avg  with jobchg'!$N$296:$N$305</c:f>
              <c:numCache>
                <c:formatCode>General</c:formatCode>
                <c:ptCount val="10"/>
                <c:pt idx="0">
                  <c:v>0.10227300000000002</c:v>
                </c:pt>
                <c:pt idx="1">
                  <c:v>0.11318</c:v>
                </c:pt>
                <c:pt idx="2">
                  <c:v>0.13849100000000003</c:v>
                </c:pt>
                <c:pt idx="3">
                  <c:v>0.15193000000000004</c:v>
                </c:pt>
                <c:pt idx="4">
                  <c:v>0.15243000000000004</c:v>
                </c:pt>
                <c:pt idx="5">
                  <c:v>0.15745500000000004</c:v>
                </c:pt>
                <c:pt idx="6">
                  <c:v>0.15329100000000004</c:v>
                </c:pt>
                <c:pt idx="7">
                  <c:v>0.15027499999999999</c:v>
                </c:pt>
                <c:pt idx="8">
                  <c:v>0.14072399999999999</c:v>
                </c:pt>
                <c:pt idx="9">
                  <c:v>0.13480800000000001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65856"/>
        <c:axId val="28276224"/>
      </c:lineChart>
      <c:catAx>
        <c:axId val="28265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Decile</a:t>
                </a:r>
                <a:r>
                  <a:rPr lang="en-US" sz="1200" baseline="0"/>
                  <a:t> of (Three Year Average) Income</a:t>
                </a:r>
                <a:endParaRPr lang="en-US" sz="12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8276224"/>
        <c:crosses val="autoZero"/>
        <c:auto val="1"/>
        <c:lblAlgn val="ctr"/>
        <c:lblOffset val="100"/>
        <c:noMultiLvlLbl val="0"/>
      </c:catAx>
      <c:valAx>
        <c:axId val="28276224"/>
        <c:scaling>
          <c:orientation val="minMax"/>
          <c:max val="0.4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 of Tax Units </a:t>
                </a:r>
              </a:p>
            </c:rich>
          </c:tx>
          <c:layout>
            <c:manualLayout>
              <c:xMode val="edge"/>
              <c:yMode val="edge"/>
              <c:x val="1.0705916813122437E-2"/>
              <c:y val="0.400480130661633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8265856"/>
        <c:crosses val="autoZero"/>
        <c:crossBetween val="between"/>
        <c:majorUnit val="0.2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60490349229134566"/>
          <c:y val="0.14774966653758445"/>
          <c:w val="0.35205499356517173"/>
          <c:h val="0.1232504305605867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1600" b="1" dirty="0"/>
              <a:t>Social Security </a:t>
            </a:r>
            <a:r>
              <a:rPr lang="en-US" sz="1600" b="1" dirty="0" smtClean="0"/>
              <a:t>Hypothetical Retired </a:t>
            </a:r>
            <a:r>
              <a:rPr lang="en-US" sz="1600" b="1" dirty="0"/>
              <a:t>Worker</a:t>
            </a:r>
            <a:r>
              <a:rPr lang="en-US" sz="1600" b="1" baseline="0" dirty="0"/>
              <a:t> </a:t>
            </a:r>
            <a:r>
              <a:rPr lang="en-US" sz="1600" b="1" dirty="0"/>
              <a:t>Replacement Rates at </a:t>
            </a:r>
            <a:r>
              <a:rPr lang="en-US" sz="1600" b="1" baseline="0" dirty="0"/>
              <a:t>Age 65</a:t>
            </a:r>
          </a:p>
        </c:rich>
      </c:tx>
      <c:layout>
        <c:manualLayout>
          <c:xMode val="edge"/>
          <c:yMode val="edge"/>
          <c:x val="0.12662546801982477"/>
          <c:y val="2.82510465372196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5748008478517453E-2"/>
          <c:y val="8.9212447175110496E-2"/>
          <c:w val="0.89810908725374261"/>
          <c:h val="0.80617590431222574"/>
        </c:manualLayout>
      </c:layout>
      <c:lineChart>
        <c:grouping val="standard"/>
        <c:varyColors val="0"/>
        <c:ser>
          <c:idx val="0"/>
          <c:order val="0"/>
          <c:tx>
            <c:v>Low</c:v>
          </c:tx>
          <c:spPr>
            <a:ln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cat>
            <c:numRef>
              <c:f>'SSA Data'!$A$9:$A$109</c:f>
              <c:numCache>
                <c:formatCode>General</c:formatCode>
                <c:ptCount val="101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  <c:pt idx="71">
                  <c:v>2011</c:v>
                </c:pt>
                <c:pt idx="72">
                  <c:v>2012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numCache>
            </c:numRef>
          </c:cat>
          <c:val>
            <c:numRef>
              <c:f>'SSA Data'!$M$161:$M$261</c:f>
              <c:numCache>
                <c:formatCode>General</c:formatCode>
                <c:ptCount val="101"/>
                <c:pt idx="0">
                  <c:v>28.9</c:v>
                </c:pt>
                <c:pt idx="1">
                  <c:v>29.7</c:v>
                </c:pt>
                <c:pt idx="2">
                  <c:v>29</c:v>
                </c:pt>
                <c:pt idx="3">
                  <c:v>27.2</c:v>
                </c:pt>
                <c:pt idx="4">
                  <c:v>25.3</c:v>
                </c:pt>
                <c:pt idx="5">
                  <c:v>24.4</c:v>
                </c:pt>
                <c:pt idx="6">
                  <c:v>25.3</c:v>
                </c:pt>
                <c:pt idx="7">
                  <c:v>29.2</c:v>
                </c:pt>
                <c:pt idx="8">
                  <c:v>27.2</c:v>
                </c:pt>
                <c:pt idx="9">
                  <c:v>25.7</c:v>
                </c:pt>
                <c:pt idx="10">
                  <c:v>31.9</c:v>
                </c:pt>
                <c:pt idx="11">
                  <c:v>46</c:v>
                </c:pt>
                <c:pt idx="12">
                  <c:v>44.4</c:v>
                </c:pt>
                <c:pt idx="13">
                  <c:v>45.8</c:v>
                </c:pt>
                <c:pt idx="14">
                  <c:v>46</c:v>
                </c:pt>
                <c:pt idx="15">
                  <c:v>50.4</c:v>
                </c:pt>
                <c:pt idx="16">
                  <c:v>48.7</c:v>
                </c:pt>
                <c:pt idx="17">
                  <c:v>46.1</c:v>
                </c:pt>
                <c:pt idx="18">
                  <c:v>45.3</c:v>
                </c:pt>
                <c:pt idx="19">
                  <c:v>48.6</c:v>
                </c:pt>
                <c:pt idx="20">
                  <c:v>46.3</c:v>
                </c:pt>
                <c:pt idx="21">
                  <c:v>45.3</c:v>
                </c:pt>
                <c:pt idx="22">
                  <c:v>44.4</c:v>
                </c:pt>
                <c:pt idx="23">
                  <c:v>42.9</c:v>
                </c:pt>
                <c:pt idx="24">
                  <c:v>42.5</c:v>
                </c:pt>
                <c:pt idx="25">
                  <c:v>43.7</c:v>
                </c:pt>
                <c:pt idx="26">
                  <c:v>43.5</c:v>
                </c:pt>
                <c:pt idx="27">
                  <c:v>41</c:v>
                </c:pt>
                <c:pt idx="28">
                  <c:v>45.3</c:v>
                </c:pt>
                <c:pt idx="29">
                  <c:v>42.8</c:v>
                </c:pt>
                <c:pt idx="30">
                  <c:v>47.3</c:v>
                </c:pt>
                <c:pt idx="31">
                  <c:v>50.2</c:v>
                </c:pt>
                <c:pt idx="32">
                  <c:v>51</c:v>
                </c:pt>
                <c:pt idx="33">
                  <c:v>63.6</c:v>
                </c:pt>
                <c:pt idx="34">
                  <c:v>62.7</c:v>
                </c:pt>
                <c:pt idx="35">
                  <c:v>59.8</c:v>
                </c:pt>
                <c:pt idx="36">
                  <c:v>58</c:v>
                </c:pt>
                <c:pt idx="37">
                  <c:v>59</c:v>
                </c:pt>
                <c:pt idx="38">
                  <c:v>61.2</c:v>
                </c:pt>
                <c:pt idx="39">
                  <c:v>62.3</c:v>
                </c:pt>
                <c:pt idx="40">
                  <c:v>66</c:v>
                </c:pt>
                <c:pt idx="41">
                  <c:v>70.3</c:v>
                </c:pt>
                <c:pt idx="42">
                  <c:v>66.5</c:v>
                </c:pt>
                <c:pt idx="43">
                  <c:v>63.5</c:v>
                </c:pt>
                <c:pt idx="44">
                  <c:v>62.7</c:v>
                </c:pt>
                <c:pt idx="45">
                  <c:v>61.1</c:v>
                </c:pt>
                <c:pt idx="46">
                  <c:v>60.3</c:v>
                </c:pt>
                <c:pt idx="47">
                  <c:v>59.5</c:v>
                </c:pt>
                <c:pt idx="48">
                  <c:v>58.4</c:v>
                </c:pt>
                <c:pt idx="49">
                  <c:v>57.9</c:v>
                </c:pt>
                <c:pt idx="50">
                  <c:v>58.4</c:v>
                </c:pt>
                <c:pt idx="51">
                  <c:v>58.6</c:v>
                </c:pt>
                <c:pt idx="52">
                  <c:v>59</c:v>
                </c:pt>
                <c:pt idx="53">
                  <c:v>57.7</c:v>
                </c:pt>
                <c:pt idx="54">
                  <c:v>58.4</c:v>
                </c:pt>
                <c:pt idx="55">
                  <c:v>58.4</c:v>
                </c:pt>
                <c:pt idx="56">
                  <c:v>57.9</c:v>
                </c:pt>
                <c:pt idx="57">
                  <c:v>58.1</c:v>
                </c:pt>
                <c:pt idx="58">
                  <c:v>55.1</c:v>
                </c:pt>
                <c:pt idx="59">
                  <c:v>53.1</c:v>
                </c:pt>
                <c:pt idx="60">
                  <c:v>52.2</c:v>
                </c:pt>
                <c:pt idx="61">
                  <c:v>52.6</c:v>
                </c:pt>
                <c:pt idx="62">
                  <c:v>55.1</c:v>
                </c:pt>
                <c:pt idx="63">
                  <c:v>56.1</c:v>
                </c:pt>
                <c:pt idx="64">
                  <c:v>56.3</c:v>
                </c:pt>
                <c:pt idx="65">
                  <c:v>56.2</c:v>
                </c:pt>
                <c:pt idx="66">
                  <c:v>56.3</c:v>
                </c:pt>
                <c:pt idx="67">
                  <c:v>54.4</c:v>
                </c:pt>
                <c:pt idx="68">
                  <c:v>52.7</c:v>
                </c:pt>
                <c:pt idx="69">
                  <c:v>54.5</c:v>
                </c:pt>
                <c:pt idx="70">
                  <c:v>55.5</c:v>
                </c:pt>
                <c:pt idx="71">
                  <c:v>55.6</c:v>
                </c:pt>
                <c:pt idx="72">
                  <c:v>55.1</c:v>
                </c:pt>
                <c:pt idx="73">
                  <c:v>56.3</c:v>
                </c:pt>
                <c:pt idx="74">
                  <c:v>55.2</c:v>
                </c:pt>
                <c:pt idx="75">
                  <c:v>53.2</c:v>
                </c:pt>
                <c:pt idx="76">
                  <c:v>52.5</c:v>
                </c:pt>
                <c:pt idx="77">
                  <c:v>51</c:v>
                </c:pt>
                <c:pt idx="78">
                  <c:v>50</c:v>
                </c:pt>
                <c:pt idx="79">
                  <c:v>50</c:v>
                </c:pt>
                <c:pt idx="80">
                  <c:v>50</c:v>
                </c:pt>
                <c:pt idx="81">
                  <c:v>50</c:v>
                </c:pt>
                <c:pt idx="82">
                  <c:v>49.9</c:v>
                </c:pt>
                <c:pt idx="83">
                  <c:v>49.8</c:v>
                </c:pt>
                <c:pt idx="84">
                  <c:v>49.4</c:v>
                </c:pt>
                <c:pt idx="85">
                  <c:v>49</c:v>
                </c:pt>
                <c:pt idx="86">
                  <c:v>49.1</c:v>
                </c:pt>
                <c:pt idx="87">
                  <c:v>49.1</c:v>
                </c:pt>
                <c:pt idx="88">
                  <c:v>49</c:v>
                </c:pt>
                <c:pt idx="89">
                  <c:v>48.9</c:v>
                </c:pt>
                <c:pt idx="90">
                  <c:v>48.9</c:v>
                </c:pt>
                <c:pt idx="91">
                  <c:v>48.9</c:v>
                </c:pt>
                <c:pt idx="92">
                  <c:v>48.8</c:v>
                </c:pt>
                <c:pt idx="93">
                  <c:v>48.9</c:v>
                </c:pt>
                <c:pt idx="94">
                  <c:v>48.9</c:v>
                </c:pt>
                <c:pt idx="95">
                  <c:v>48.9</c:v>
                </c:pt>
                <c:pt idx="96">
                  <c:v>48.9</c:v>
                </c:pt>
                <c:pt idx="97">
                  <c:v>48.9</c:v>
                </c:pt>
                <c:pt idx="98">
                  <c:v>48.9</c:v>
                </c:pt>
                <c:pt idx="99">
                  <c:v>49</c:v>
                </c:pt>
                <c:pt idx="100">
                  <c:v>48.9</c:v>
                </c:pt>
              </c:numCache>
            </c:numRef>
          </c:val>
          <c:smooth val="0"/>
        </c:ser>
        <c:ser>
          <c:idx val="1"/>
          <c:order val="1"/>
          <c:tx>
            <c:v>Medium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'SSA Data'!$A$9:$A$109</c:f>
              <c:numCache>
                <c:formatCode>General</c:formatCode>
                <c:ptCount val="101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  <c:pt idx="71">
                  <c:v>2011</c:v>
                </c:pt>
                <c:pt idx="72">
                  <c:v>2012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numCache>
            </c:numRef>
          </c:cat>
          <c:val>
            <c:numRef>
              <c:f>'SSA Data'!$M$313:$M$413</c:f>
              <c:numCache>
                <c:formatCode>General</c:formatCode>
                <c:ptCount val="101"/>
                <c:pt idx="0">
                  <c:v>23.6</c:v>
                </c:pt>
                <c:pt idx="1">
                  <c:v>23.1</c:v>
                </c:pt>
                <c:pt idx="2">
                  <c:v>22.1</c:v>
                </c:pt>
                <c:pt idx="3">
                  <c:v>20</c:v>
                </c:pt>
                <c:pt idx="4">
                  <c:v>17.7</c:v>
                </c:pt>
                <c:pt idx="5">
                  <c:v>16.3</c:v>
                </c:pt>
                <c:pt idx="6">
                  <c:v>16.100000000000001</c:v>
                </c:pt>
                <c:pt idx="7">
                  <c:v>17.8</c:v>
                </c:pt>
                <c:pt idx="8">
                  <c:v>16</c:v>
                </c:pt>
                <c:pt idx="9">
                  <c:v>15.2</c:v>
                </c:pt>
                <c:pt idx="10">
                  <c:v>18.899999999999999</c:v>
                </c:pt>
                <c:pt idx="11">
                  <c:v>26.5</c:v>
                </c:pt>
                <c:pt idx="12">
                  <c:v>25.4</c:v>
                </c:pt>
                <c:pt idx="13">
                  <c:v>26.7</c:v>
                </c:pt>
                <c:pt idx="14">
                  <c:v>26.9</c:v>
                </c:pt>
                <c:pt idx="15">
                  <c:v>29.3</c:v>
                </c:pt>
                <c:pt idx="16">
                  <c:v>28.5</c:v>
                </c:pt>
                <c:pt idx="17">
                  <c:v>27.3</c:v>
                </c:pt>
                <c:pt idx="18">
                  <c:v>27.5</c:v>
                </c:pt>
                <c:pt idx="19">
                  <c:v>29.7</c:v>
                </c:pt>
                <c:pt idx="20">
                  <c:v>28.9</c:v>
                </c:pt>
                <c:pt idx="21">
                  <c:v>28.5</c:v>
                </c:pt>
                <c:pt idx="22">
                  <c:v>28.5</c:v>
                </c:pt>
                <c:pt idx="23">
                  <c:v>27.7</c:v>
                </c:pt>
                <c:pt idx="24">
                  <c:v>27.6</c:v>
                </c:pt>
                <c:pt idx="25">
                  <c:v>28.9</c:v>
                </c:pt>
                <c:pt idx="26">
                  <c:v>29</c:v>
                </c:pt>
                <c:pt idx="27">
                  <c:v>27.6</c:v>
                </c:pt>
                <c:pt idx="28">
                  <c:v>30.1</c:v>
                </c:pt>
                <c:pt idx="29">
                  <c:v>28.9</c:v>
                </c:pt>
                <c:pt idx="30">
                  <c:v>32.299999999999997</c:v>
                </c:pt>
                <c:pt idx="31">
                  <c:v>34.5</c:v>
                </c:pt>
                <c:pt idx="32">
                  <c:v>35.9</c:v>
                </c:pt>
                <c:pt idx="33">
                  <c:v>37.700000000000003</c:v>
                </c:pt>
                <c:pt idx="34">
                  <c:v>39.299999999999997</c:v>
                </c:pt>
                <c:pt idx="35">
                  <c:v>40.9</c:v>
                </c:pt>
                <c:pt idx="36">
                  <c:v>42</c:v>
                </c:pt>
                <c:pt idx="37">
                  <c:v>42.9</c:v>
                </c:pt>
                <c:pt idx="38">
                  <c:v>44.8</c:v>
                </c:pt>
                <c:pt idx="39">
                  <c:v>46.3</c:v>
                </c:pt>
                <c:pt idx="40">
                  <c:v>49.1</c:v>
                </c:pt>
                <c:pt idx="41">
                  <c:v>52.3</c:v>
                </c:pt>
                <c:pt idx="42">
                  <c:v>49.5</c:v>
                </c:pt>
                <c:pt idx="43">
                  <c:v>46.5</c:v>
                </c:pt>
                <c:pt idx="44">
                  <c:v>43.4</c:v>
                </c:pt>
                <c:pt idx="45">
                  <c:v>41.5</c:v>
                </c:pt>
                <c:pt idx="46">
                  <c:v>41.9</c:v>
                </c:pt>
                <c:pt idx="47">
                  <c:v>41.9</c:v>
                </c:pt>
                <c:pt idx="48">
                  <c:v>41.5</c:v>
                </c:pt>
                <c:pt idx="49">
                  <c:v>42.1</c:v>
                </c:pt>
                <c:pt idx="50">
                  <c:v>43.5</c:v>
                </c:pt>
                <c:pt idx="51">
                  <c:v>43.1</c:v>
                </c:pt>
                <c:pt idx="52">
                  <c:v>43.9</c:v>
                </c:pt>
                <c:pt idx="53">
                  <c:v>42.9</c:v>
                </c:pt>
                <c:pt idx="54">
                  <c:v>42.8</c:v>
                </c:pt>
                <c:pt idx="55">
                  <c:v>43.2</c:v>
                </c:pt>
                <c:pt idx="56">
                  <c:v>42.9</c:v>
                </c:pt>
                <c:pt idx="57">
                  <c:v>43.1</c:v>
                </c:pt>
                <c:pt idx="58">
                  <c:v>40.9</c:v>
                </c:pt>
                <c:pt idx="59">
                  <c:v>39.5</c:v>
                </c:pt>
                <c:pt idx="60">
                  <c:v>38.799999999999997</c:v>
                </c:pt>
                <c:pt idx="61">
                  <c:v>39.1</c:v>
                </c:pt>
                <c:pt idx="62">
                  <c:v>40.799999999999997</c:v>
                </c:pt>
                <c:pt idx="63">
                  <c:v>41.6</c:v>
                </c:pt>
                <c:pt idx="64">
                  <c:v>41.8</c:v>
                </c:pt>
                <c:pt idx="65">
                  <c:v>41.7</c:v>
                </c:pt>
                <c:pt idx="66">
                  <c:v>41.8</c:v>
                </c:pt>
                <c:pt idx="67">
                  <c:v>40.4</c:v>
                </c:pt>
                <c:pt idx="68">
                  <c:v>39.1</c:v>
                </c:pt>
                <c:pt idx="69">
                  <c:v>40.4</c:v>
                </c:pt>
                <c:pt idx="70">
                  <c:v>41.2</c:v>
                </c:pt>
                <c:pt idx="71">
                  <c:v>41.2</c:v>
                </c:pt>
                <c:pt idx="72">
                  <c:v>40.799999999999997</c:v>
                </c:pt>
                <c:pt idx="73">
                  <c:v>41.7</c:v>
                </c:pt>
                <c:pt idx="74">
                  <c:v>40.9</c:v>
                </c:pt>
                <c:pt idx="75">
                  <c:v>39.5</c:v>
                </c:pt>
                <c:pt idx="76">
                  <c:v>38.9</c:v>
                </c:pt>
                <c:pt idx="77">
                  <c:v>37.799999999999997</c:v>
                </c:pt>
                <c:pt idx="78">
                  <c:v>37.1</c:v>
                </c:pt>
                <c:pt idx="79">
                  <c:v>37.1</c:v>
                </c:pt>
                <c:pt idx="80">
                  <c:v>37.1</c:v>
                </c:pt>
                <c:pt idx="81">
                  <c:v>37.1</c:v>
                </c:pt>
                <c:pt idx="82">
                  <c:v>37.1</c:v>
                </c:pt>
                <c:pt idx="83">
                  <c:v>37</c:v>
                </c:pt>
                <c:pt idx="84">
                  <c:v>36.700000000000003</c:v>
                </c:pt>
                <c:pt idx="85">
                  <c:v>36.299999999999997</c:v>
                </c:pt>
                <c:pt idx="86">
                  <c:v>36.4</c:v>
                </c:pt>
                <c:pt idx="87">
                  <c:v>36.4</c:v>
                </c:pt>
                <c:pt idx="88">
                  <c:v>36.299999999999997</c:v>
                </c:pt>
                <c:pt idx="89">
                  <c:v>36.299999999999997</c:v>
                </c:pt>
                <c:pt idx="90">
                  <c:v>36.299999999999997</c:v>
                </c:pt>
                <c:pt idx="91">
                  <c:v>36.200000000000003</c:v>
                </c:pt>
                <c:pt idx="92">
                  <c:v>36.200000000000003</c:v>
                </c:pt>
                <c:pt idx="93">
                  <c:v>36.200000000000003</c:v>
                </c:pt>
                <c:pt idx="94">
                  <c:v>36.200000000000003</c:v>
                </c:pt>
                <c:pt idx="95">
                  <c:v>36.299999999999997</c:v>
                </c:pt>
                <c:pt idx="96">
                  <c:v>36.299999999999997</c:v>
                </c:pt>
                <c:pt idx="97">
                  <c:v>36.299999999999997</c:v>
                </c:pt>
                <c:pt idx="98">
                  <c:v>36.299999999999997</c:v>
                </c:pt>
                <c:pt idx="99">
                  <c:v>36.299999999999997</c:v>
                </c:pt>
                <c:pt idx="100">
                  <c:v>36.299999999999997</c:v>
                </c:pt>
              </c:numCache>
            </c:numRef>
          </c:val>
          <c:smooth val="0"/>
        </c:ser>
        <c:ser>
          <c:idx val="2"/>
          <c:order val="2"/>
          <c:tx>
            <c:v>Maximum</c:v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'SSA Data'!$A$9:$A$109</c:f>
              <c:numCache>
                <c:formatCode>General</c:formatCode>
                <c:ptCount val="101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  <c:pt idx="71">
                  <c:v>2011</c:v>
                </c:pt>
                <c:pt idx="72">
                  <c:v>2012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numCache>
            </c:numRef>
          </c:cat>
          <c:val>
            <c:numRef>
              <c:f>'SSA Data'!$M$617:$M$717</c:f>
              <c:numCache>
                <c:formatCode>General</c:formatCode>
                <c:ptCount val="101"/>
                <c:pt idx="0">
                  <c:v>16.399999999999999</c:v>
                </c:pt>
                <c:pt idx="1">
                  <c:v>15.8</c:v>
                </c:pt>
                <c:pt idx="2">
                  <c:v>15</c:v>
                </c:pt>
                <c:pt idx="3">
                  <c:v>13.2</c:v>
                </c:pt>
                <c:pt idx="4">
                  <c:v>11.3</c:v>
                </c:pt>
                <c:pt idx="5">
                  <c:v>10.1</c:v>
                </c:pt>
                <c:pt idx="6">
                  <c:v>9.8000000000000007</c:v>
                </c:pt>
                <c:pt idx="7">
                  <c:v>10.6</c:v>
                </c:pt>
                <c:pt idx="8">
                  <c:v>9.3000000000000007</c:v>
                </c:pt>
                <c:pt idx="9">
                  <c:v>8.6</c:v>
                </c:pt>
                <c:pt idx="10">
                  <c:v>9.6999999999999993</c:v>
                </c:pt>
                <c:pt idx="11">
                  <c:v>12.4</c:v>
                </c:pt>
                <c:pt idx="12">
                  <c:v>11.8</c:v>
                </c:pt>
                <c:pt idx="13">
                  <c:v>13.4</c:v>
                </c:pt>
                <c:pt idx="14">
                  <c:v>13.5</c:v>
                </c:pt>
                <c:pt idx="15">
                  <c:v>15</c:v>
                </c:pt>
                <c:pt idx="16">
                  <c:v>15</c:v>
                </c:pt>
                <c:pt idx="17">
                  <c:v>14.5</c:v>
                </c:pt>
                <c:pt idx="18">
                  <c:v>15</c:v>
                </c:pt>
                <c:pt idx="19">
                  <c:v>16.2</c:v>
                </c:pt>
                <c:pt idx="20">
                  <c:v>16.100000000000001</c:v>
                </c:pt>
                <c:pt idx="21">
                  <c:v>15.9</c:v>
                </c:pt>
                <c:pt idx="22">
                  <c:v>16</c:v>
                </c:pt>
                <c:pt idx="23">
                  <c:v>15.7</c:v>
                </c:pt>
                <c:pt idx="24">
                  <c:v>15.7</c:v>
                </c:pt>
                <c:pt idx="25">
                  <c:v>16.5</c:v>
                </c:pt>
                <c:pt idx="26">
                  <c:v>16.600000000000001</c:v>
                </c:pt>
                <c:pt idx="27">
                  <c:v>16.399999999999999</c:v>
                </c:pt>
                <c:pt idx="28">
                  <c:v>18</c:v>
                </c:pt>
                <c:pt idx="29">
                  <c:v>17.8</c:v>
                </c:pt>
                <c:pt idx="30">
                  <c:v>20.3</c:v>
                </c:pt>
                <c:pt idx="31">
                  <c:v>22.1</c:v>
                </c:pt>
                <c:pt idx="32">
                  <c:v>23.3</c:v>
                </c:pt>
                <c:pt idx="33">
                  <c:v>25.1</c:v>
                </c:pt>
                <c:pt idx="34">
                  <c:v>26.9</c:v>
                </c:pt>
                <c:pt idx="35">
                  <c:v>28.7</c:v>
                </c:pt>
                <c:pt idx="36">
                  <c:v>31</c:v>
                </c:pt>
                <c:pt idx="37">
                  <c:v>33.299999999999997</c:v>
                </c:pt>
                <c:pt idx="38">
                  <c:v>35.700000000000003</c:v>
                </c:pt>
                <c:pt idx="39">
                  <c:v>37.5</c:v>
                </c:pt>
                <c:pt idx="40">
                  <c:v>40.6</c:v>
                </c:pt>
                <c:pt idx="41">
                  <c:v>43.8</c:v>
                </c:pt>
                <c:pt idx="42">
                  <c:v>39.6</c:v>
                </c:pt>
                <c:pt idx="43">
                  <c:v>38</c:v>
                </c:pt>
                <c:pt idx="44">
                  <c:v>36</c:v>
                </c:pt>
                <c:pt idx="45">
                  <c:v>34.700000000000003</c:v>
                </c:pt>
                <c:pt idx="46">
                  <c:v>35</c:v>
                </c:pt>
                <c:pt idx="47">
                  <c:v>35</c:v>
                </c:pt>
                <c:pt idx="48">
                  <c:v>34.4</c:v>
                </c:pt>
                <c:pt idx="49">
                  <c:v>34.6</c:v>
                </c:pt>
                <c:pt idx="50">
                  <c:v>35.700000000000003</c:v>
                </c:pt>
                <c:pt idx="51">
                  <c:v>35</c:v>
                </c:pt>
                <c:pt idx="52">
                  <c:v>35.200000000000003</c:v>
                </c:pt>
                <c:pt idx="53">
                  <c:v>34</c:v>
                </c:pt>
                <c:pt idx="54">
                  <c:v>33.6</c:v>
                </c:pt>
                <c:pt idx="55">
                  <c:v>33.5</c:v>
                </c:pt>
                <c:pt idx="56">
                  <c:v>32.9</c:v>
                </c:pt>
                <c:pt idx="57">
                  <c:v>32.700000000000003</c:v>
                </c:pt>
                <c:pt idx="58">
                  <c:v>30.7</c:v>
                </c:pt>
                <c:pt idx="59">
                  <c:v>29.3</c:v>
                </c:pt>
                <c:pt idx="60">
                  <c:v>28.6</c:v>
                </c:pt>
                <c:pt idx="61">
                  <c:v>28.5</c:v>
                </c:pt>
                <c:pt idx="62">
                  <c:v>29.5</c:v>
                </c:pt>
                <c:pt idx="63">
                  <c:v>29.8</c:v>
                </c:pt>
                <c:pt idx="64">
                  <c:v>29.6</c:v>
                </c:pt>
                <c:pt idx="65">
                  <c:v>29.3</c:v>
                </c:pt>
                <c:pt idx="66">
                  <c:v>29.2</c:v>
                </c:pt>
                <c:pt idx="67">
                  <c:v>28</c:v>
                </c:pt>
                <c:pt idx="68">
                  <c:v>26.9</c:v>
                </c:pt>
                <c:pt idx="69">
                  <c:v>27.6</c:v>
                </c:pt>
                <c:pt idx="70">
                  <c:v>28</c:v>
                </c:pt>
                <c:pt idx="71">
                  <c:v>27.8</c:v>
                </c:pt>
                <c:pt idx="72">
                  <c:v>27.4</c:v>
                </c:pt>
                <c:pt idx="73">
                  <c:v>27.9</c:v>
                </c:pt>
                <c:pt idx="74">
                  <c:v>27.2</c:v>
                </c:pt>
                <c:pt idx="75">
                  <c:v>26.2</c:v>
                </c:pt>
                <c:pt idx="76">
                  <c:v>25.8</c:v>
                </c:pt>
                <c:pt idx="77">
                  <c:v>25</c:v>
                </c:pt>
                <c:pt idx="78">
                  <c:v>24.5</c:v>
                </c:pt>
                <c:pt idx="79">
                  <c:v>24.5</c:v>
                </c:pt>
                <c:pt idx="80">
                  <c:v>24.5</c:v>
                </c:pt>
                <c:pt idx="81">
                  <c:v>24.5</c:v>
                </c:pt>
                <c:pt idx="82">
                  <c:v>24.5</c:v>
                </c:pt>
                <c:pt idx="83">
                  <c:v>24.4</c:v>
                </c:pt>
                <c:pt idx="84">
                  <c:v>24.2</c:v>
                </c:pt>
                <c:pt idx="85">
                  <c:v>23.9</c:v>
                </c:pt>
                <c:pt idx="86">
                  <c:v>24</c:v>
                </c:pt>
                <c:pt idx="87">
                  <c:v>24</c:v>
                </c:pt>
                <c:pt idx="88">
                  <c:v>23.9</c:v>
                </c:pt>
                <c:pt idx="89">
                  <c:v>23.9</c:v>
                </c:pt>
                <c:pt idx="90">
                  <c:v>23.9</c:v>
                </c:pt>
                <c:pt idx="91">
                  <c:v>23.8</c:v>
                </c:pt>
                <c:pt idx="92">
                  <c:v>23.8</c:v>
                </c:pt>
                <c:pt idx="93">
                  <c:v>23.8</c:v>
                </c:pt>
                <c:pt idx="94">
                  <c:v>23.8</c:v>
                </c:pt>
                <c:pt idx="95">
                  <c:v>23.8</c:v>
                </c:pt>
                <c:pt idx="96">
                  <c:v>23.8</c:v>
                </c:pt>
                <c:pt idx="97">
                  <c:v>23.9</c:v>
                </c:pt>
                <c:pt idx="98">
                  <c:v>23.9</c:v>
                </c:pt>
                <c:pt idx="99">
                  <c:v>23.9</c:v>
                </c:pt>
                <c:pt idx="100">
                  <c:v>23.9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65408"/>
        <c:axId val="28475776"/>
      </c:lineChart>
      <c:catAx>
        <c:axId val="28465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8475776"/>
        <c:crosses val="autoZero"/>
        <c:auto val="1"/>
        <c:lblAlgn val="ctr"/>
        <c:lblOffset val="100"/>
        <c:tickLblSkip val="5"/>
        <c:noMultiLvlLbl val="0"/>
      </c:catAx>
      <c:valAx>
        <c:axId val="28475776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Benefit</a:t>
                </a:r>
                <a:r>
                  <a:rPr lang="en-US" baseline="0"/>
                  <a:t> as a P</a:t>
                </a:r>
                <a:r>
                  <a:rPr lang="en-US"/>
                  <a:t>ercent of Average Earnings</a:t>
                </a:r>
              </a:p>
            </c:rich>
          </c:tx>
          <c:layout>
            <c:manualLayout>
              <c:xMode val="edge"/>
              <c:yMode val="edge"/>
              <c:x val="1.2550701545902484E-2"/>
              <c:y val="0.3201811835739514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846540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Ratio</a:t>
            </a:r>
            <a:r>
              <a:rPr lang="en-US" b="1" baseline="0"/>
              <a:t> of Aggregate Retirement Claims to Aggregate Wages and Salaries, 1981-2013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9566236405200085E-2"/>
          <c:y val="7.4878873415864272E-2"/>
          <c:w val="0.9143047313367354"/>
          <c:h val="0.80241936829936988"/>
        </c:manualLayout>
      </c:layout>
      <c:areaChart>
        <c:grouping val="stacked"/>
        <c:varyColors val="0"/>
        <c:ser>
          <c:idx val="0"/>
          <c:order val="0"/>
          <c:tx>
            <c:v>Defined Benefit</c:v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'Table L116'!$C$1:$EA$1</c:f>
              <c:numCache>
                <c:formatCode>General</c:formatCode>
                <c:ptCount val="129"/>
                <c:pt idx="0">
                  <c:v>198104</c:v>
                </c:pt>
                <c:pt idx="1">
                  <c:v>198201</c:v>
                </c:pt>
                <c:pt idx="2">
                  <c:v>198202</c:v>
                </c:pt>
                <c:pt idx="3">
                  <c:v>198203</c:v>
                </c:pt>
                <c:pt idx="4">
                  <c:v>198204</c:v>
                </c:pt>
                <c:pt idx="5">
                  <c:v>198301</c:v>
                </c:pt>
                <c:pt idx="6">
                  <c:v>198302</c:v>
                </c:pt>
                <c:pt idx="7">
                  <c:v>198303</c:v>
                </c:pt>
                <c:pt idx="8">
                  <c:v>198304</c:v>
                </c:pt>
                <c:pt idx="9">
                  <c:v>198401</c:v>
                </c:pt>
                <c:pt idx="10">
                  <c:v>198402</c:v>
                </c:pt>
                <c:pt idx="11">
                  <c:v>198403</c:v>
                </c:pt>
                <c:pt idx="12">
                  <c:v>198404</c:v>
                </c:pt>
                <c:pt idx="13">
                  <c:v>198501</c:v>
                </c:pt>
                <c:pt idx="14">
                  <c:v>198502</c:v>
                </c:pt>
                <c:pt idx="15">
                  <c:v>198503</c:v>
                </c:pt>
                <c:pt idx="16">
                  <c:v>198504</c:v>
                </c:pt>
                <c:pt idx="17">
                  <c:v>198601</c:v>
                </c:pt>
                <c:pt idx="18">
                  <c:v>198602</c:v>
                </c:pt>
                <c:pt idx="19">
                  <c:v>198603</c:v>
                </c:pt>
                <c:pt idx="20">
                  <c:v>198604</c:v>
                </c:pt>
                <c:pt idx="21">
                  <c:v>198701</c:v>
                </c:pt>
                <c:pt idx="22">
                  <c:v>198702</c:v>
                </c:pt>
                <c:pt idx="23">
                  <c:v>198703</c:v>
                </c:pt>
                <c:pt idx="24">
                  <c:v>198704</c:v>
                </c:pt>
                <c:pt idx="25">
                  <c:v>198801</c:v>
                </c:pt>
                <c:pt idx="26">
                  <c:v>198802</c:v>
                </c:pt>
                <c:pt idx="27">
                  <c:v>198803</c:v>
                </c:pt>
                <c:pt idx="28">
                  <c:v>198804</c:v>
                </c:pt>
                <c:pt idx="29">
                  <c:v>198901</c:v>
                </c:pt>
                <c:pt idx="30">
                  <c:v>198902</c:v>
                </c:pt>
                <c:pt idx="31">
                  <c:v>198903</c:v>
                </c:pt>
                <c:pt idx="32">
                  <c:v>198904</c:v>
                </c:pt>
                <c:pt idx="33">
                  <c:v>199001</c:v>
                </c:pt>
                <c:pt idx="34">
                  <c:v>199002</c:v>
                </c:pt>
                <c:pt idx="35">
                  <c:v>199003</c:v>
                </c:pt>
                <c:pt idx="36">
                  <c:v>199004</c:v>
                </c:pt>
                <c:pt idx="37">
                  <c:v>199101</c:v>
                </c:pt>
                <c:pt idx="38">
                  <c:v>199102</c:v>
                </c:pt>
                <c:pt idx="39">
                  <c:v>199103</c:v>
                </c:pt>
                <c:pt idx="40">
                  <c:v>199104</c:v>
                </c:pt>
                <c:pt idx="41">
                  <c:v>199201</c:v>
                </c:pt>
                <c:pt idx="42">
                  <c:v>199202</c:v>
                </c:pt>
                <c:pt idx="43">
                  <c:v>199203</c:v>
                </c:pt>
                <c:pt idx="44">
                  <c:v>199204</c:v>
                </c:pt>
                <c:pt idx="45">
                  <c:v>199301</c:v>
                </c:pt>
                <c:pt idx="46">
                  <c:v>199302</c:v>
                </c:pt>
                <c:pt idx="47">
                  <c:v>199303</c:v>
                </c:pt>
                <c:pt idx="48">
                  <c:v>199304</c:v>
                </c:pt>
                <c:pt idx="49">
                  <c:v>199401</c:v>
                </c:pt>
                <c:pt idx="50">
                  <c:v>199402</c:v>
                </c:pt>
                <c:pt idx="51">
                  <c:v>199403</c:v>
                </c:pt>
                <c:pt idx="52">
                  <c:v>199404</c:v>
                </c:pt>
                <c:pt idx="53">
                  <c:v>199501</c:v>
                </c:pt>
                <c:pt idx="54">
                  <c:v>199502</c:v>
                </c:pt>
                <c:pt idx="55">
                  <c:v>199503</c:v>
                </c:pt>
                <c:pt idx="56">
                  <c:v>199504</c:v>
                </c:pt>
                <c:pt idx="57">
                  <c:v>199601</c:v>
                </c:pt>
                <c:pt idx="58">
                  <c:v>199602</c:v>
                </c:pt>
                <c:pt idx="59">
                  <c:v>199603</c:v>
                </c:pt>
                <c:pt idx="60">
                  <c:v>199604</c:v>
                </c:pt>
                <c:pt idx="61">
                  <c:v>199701</c:v>
                </c:pt>
                <c:pt idx="62">
                  <c:v>199702</c:v>
                </c:pt>
                <c:pt idx="63">
                  <c:v>199703</c:v>
                </c:pt>
                <c:pt idx="64">
                  <c:v>199704</c:v>
                </c:pt>
                <c:pt idx="65">
                  <c:v>199801</c:v>
                </c:pt>
                <c:pt idx="66">
                  <c:v>199802</c:v>
                </c:pt>
                <c:pt idx="67">
                  <c:v>199803</c:v>
                </c:pt>
                <c:pt idx="68">
                  <c:v>199804</c:v>
                </c:pt>
                <c:pt idx="69">
                  <c:v>199901</c:v>
                </c:pt>
                <c:pt idx="70">
                  <c:v>199902</c:v>
                </c:pt>
                <c:pt idx="71">
                  <c:v>199903</c:v>
                </c:pt>
                <c:pt idx="72">
                  <c:v>199904</c:v>
                </c:pt>
                <c:pt idx="73">
                  <c:v>200001</c:v>
                </c:pt>
                <c:pt idx="74">
                  <c:v>200002</c:v>
                </c:pt>
                <c:pt idx="75">
                  <c:v>200003</c:v>
                </c:pt>
                <c:pt idx="76">
                  <c:v>200004</c:v>
                </c:pt>
                <c:pt idx="77">
                  <c:v>200101</c:v>
                </c:pt>
                <c:pt idx="78">
                  <c:v>200102</c:v>
                </c:pt>
                <c:pt idx="79">
                  <c:v>200103</c:v>
                </c:pt>
                <c:pt idx="80">
                  <c:v>200104</c:v>
                </c:pt>
                <c:pt idx="81">
                  <c:v>200201</c:v>
                </c:pt>
                <c:pt idx="82">
                  <c:v>200202</c:v>
                </c:pt>
                <c:pt idx="83">
                  <c:v>200203</c:v>
                </c:pt>
                <c:pt idx="84">
                  <c:v>200204</c:v>
                </c:pt>
                <c:pt idx="85">
                  <c:v>200301</c:v>
                </c:pt>
                <c:pt idx="86">
                  <c:v>200302</c:v>
                </c:pt>
                <c:pt idx="87">
                  <c:v>200303</c:v>
                </c:pt>
                <c:pt idx="88">
                  <c:v>200304</c:v>
                </c:pt>
                <c:pt idx="89">
                  <c:v>200401</c:v>
                </c:pt>
                <c:pt idx="90">
                  <c:v>200402</c:v>
                </c:pt>
                <c:pt idx="91">
                  <c:v>200403</c:v>
                </c:pt>
                <c:pt idx="92">
                  <c:v>200404</c:v>
                </c:pt>
                <c:pt idx="93">
                  <c:v>200501</c:v>
                </c:pt>
                <c:pt idx="94">
                  <c:v>200502</c:v>
                </c:pt>
                <c:pt idx="95">
                  <c:v>200503</c:v>
                </c:pt>
                <c:pt idx="96">
                  <c:v>200504</c:v>
                </c:pt>
                <c:pt idx="97">
                  <c:v>200601</c:v>
                </c:pt>
                <c:pt idx="98">
                  <c:v>200602</c:v>
                </c:pt>
                <c:pt idx="99">
                  <c:v>200603</c:v>
                </c:pt>
                <c:pt idx="100">
                  <c:v>200604</c:v>
                </c:pt>
                <c:pt idx="101">
                  <c:v>200701</c:v>
                </c:pt>
                <c:pt idx="102">
                  <c:v>200702</c:v>
                </c:pt>
                <c:pt idx="103">
                  <c:v>200703</c:v>
                </c:pt>
                <c:pt idx="104">
                  <c:v>200704</c:v>
                </c:pt>
                <c:pt idx="105">
                  <c:v>200801</c:v>
                </c:pt>
                <c:pt idx="106">
                  <c:v>200802</c:v>
                </c:pt>
                <c:pt idx="107">
                  <c:v>200803</c:v>
                </c:pt>
                <c:pt idx="108">
                  <c:v>200804</c:v>
                </c:pt>
                <c:pt idx="109">
                  <c:v>200901</c:v>
                </c:pt>
                <c:pt idx="110">
                  <c:v>200902</c:v>
                </c:pt>
                <c:pt idx="111">
                  <c:v>200903</c:v>
                </c:pt>
                <c:pt idx="112">
                  <c:v>200904</c:v>
                </c:pt>
                <c:pt idx="113">
                  <c:v>201001</c:v>
                </c:pt>
                <c:pt idx="114">
                  <c:v>201002</c:v>
                </c:pt>
                <c:pt idx="115">
                  <c:v>201003</c:v>
                </c:pt>
                <c:pt idx="116">
                  <c:v>201004</c:v>
                </c:pt>
                <c:pt idx="117">
                  <c:v>201101</c:v>
                </c:pt>
                <c:pt idx="118">
                  <c:v>201102</c:v>
                </c:pt>
                <c:pt idx="119">
                  <c:v>201103</c:v>
                </c:pt>
                <c:pt idx="120">
                  <c:v>201104</c:v>
                </c:pt>
                <c:pt idx="121">
                  <c:v>201201</c:v>
                </c:pt>
                <c:pt idx="122">
                  <c:v>201202</c:v>
                </c:pt>
                <c:pt idx="123">
                  <c:v>201203</c:v>
                </c:pt>
                <c:pt idx="124">
                  <c:v>201204</c:v>
                </c:pt>
                <c:pt idx="125">
                  <c:v>201301</c:v>
                </c:pt>
                <c:pt idx="126">
                  <c:v>201302</c:v>
                </c:pt>
                <c:pt idx="127">
                  <c:v>201303</c:v>
                </c:pt>
                <c:pt idx="128">
                  <c:v>201304</c:v>
                </c:pt>
              </c:numCache>
            </c:numRef>
          </c:cat>
          <c:val>
            <c:numRef>
              <c:f>'Table L116'!$C$29:$EA$29</c:f>
              <c:numCache>
                <c:formatCode>General</c:formatCode>
                <c:ptCount val="129"/>
                <c:pt idx="0">
                  <c:v>93.557267160812117</c:v>
                </c:pt>
                <c:pt idx="1">
                  <c:v>94.42540837161819</c:v>
                </c:pt>
                <c:pt idx="2">
                  <c:v>95.644885824530348</c:v>
                </c:pt>
                <c:pt idx="3">
                  <c:v>97.036839797005214</c:v>
                </c:pt>
                <c:pt idx="4">
                  <c:v>99.082881873092973</c:v>
                </c:pt>
                <c:pt idx="5">
                  <c:v>100.57476433984353</c:v>
                </c:pt>
                <c:pt idx="6">
                  <c:v>101.28469578877409</c:v>
                </c:pt>
                <c:pt idx="7">
                  <c:v>101.82214209717462</c:v>
                </c:pt>
                <c:pt idx="8">
                  <c:v>101.39359806907649</c:v>
                </c:pt>
                <c:pt idx="9">
                  <c:v>101.66900067219359</c:v>
                </c:pt>
                <c:pt idx="10">
                  <c:v>101.75675527841592</c:v>
                </c:pt>
                <c:pt idx="11">
                  <c:v>101.85857395403653</c:v>
                </c:pt>
                <c:pt idx="12">
                  <c:v>102.31397736246382</c:v>
                </c:pt>
                <c:pt idx="13">
                  <c:v>102.73022029165374</c:v>
                </c:pt>
                <c:pt idx="14">
                  <c:v>103.51202118989406</c:v>
                </c:pt>
                <c:pt idx="15">
                  <c:v>104.28049696908973</c:v>
                </c:pt>
                <c:pt idx="16">
                  <c:v>104.43915369888566</c:v>
                </c:pt>
                <c:pt idx="17">
                  <c:v>105.17140780227768</c:v>
                </c:pt>
                <c:pt idx="18">
                  <c:v>106.29157459890477</c:v>
                </c:pt>
                <c:pt idx="19">
                  <c:v>106.79665672207227</c:v>
                </c:pt>
                <c:pt idx="20">
                  <c:v>106.75689991636466</c:v>
                </c:pt>
                <c:pt idx="21">
                  <c:v>106.50148151524823</c:v>
                </c:pt>
                <c:pt idx="22">
                  <c:v>106.57661091430879</c:v>
                </c:pt>
                <c:pt idx="23">
                  <c:v>106.52298951818902</c:v>
                </c:pt>
                <c:pt idx="24">
                  <c:v>105.66383489938646</c:v>
                </c:pt>
                <c:pt idx="25">
                  <c:v>105.83090440586321</c:v>
                </c:pt>
                <c:pt idx="26">
                  <c:v>105.19561537508774</c:v>
                </c:pt>
                <c:pt idx="27">
                  <c:v>105.26041412911084</c:v>
                </c:pt>
                <c:pt idx="28">
                  <c:v>105.1932344024254</c:v>
                </c:pt>
                <c:pt idx="29">
                  <c:v>106.16914483518212</c:v>
                </c:pt>
                <c:pt idx="30">
                  <c:v>107.75946009206523</c:v>
                </c:pt>
                <c:pt idx="31">
                  <c:v>109.03483796296295</c:v>
                </c:pt>
                <c:pt idx="32">
                  <c:v>109.75677522204508</c:v>
                </c:pt>
                <c:pt idx="33">
                  <c:v>109.38882685722793</c:v>
                </c:pt>
                <c:pt idx="34">
                  <c:v>109.19211228480573</c:v>
                </c:pt>
                <c:pt idx="35">
                  <c:v>109.69386354606857</c:v>
                </c:pt>
                <c:pt idx="36">
                  <c:v>111.31138674551092</c:v>
                </c:pt>
                <c:pt idx="37">
                  <c:v>112.9994236311239</c:v>
                </c:pt>
                <c:pt idx="38">
                  <c:v>113.78166500071397</c:v>
                </c:pt>
                <c:pt idx="39">
                  <c:v>114.58432690606759</c:v>
                </c:pt>
                <c:pt idx="40">
                  <c:v>115.29104477611941</c:v>
                </c:pt>
                <c:pt idx="41">
                  <c:v>115.81874034666208</c:v>
                </c:pt>
                <c:pt idx="42">
                  <c:v>117.13600650230288</c:v>
                </c:pt>
                <c:pt idx="43">
                  <c:v>119.08632102415915</c:v>
                </c:pt>
                <c:pt idx="44">
                  <c:v>120.20073512367959</c:v>
                </c:pt>
                <c:pt idx="45">
                  <c:v>121.96193473579592</c:v>
                </c:pt>
                <c:pt idx="46">
                  <c:v>121.78486380688308</c:v>
                </c:pt>
                <c:pt idx="47">
                  <c:v>122.42837746096401</c:v>
                </c:pt>
                <c:pt idx="48">
                  <c:v>122.31151874144133</c:v>
                </c:pt>
                <c:pt idx="49">
                  <c:v>123.53197158081704</c:v>
                </c:pt>
                <c:pt idx="50">
                  <c:v>122.4677479377287</c:v>
                </c:pt>
                <c:pt idx="51">
                  <c:v>122.92682627378763</c:v>
                </c:pt>
                <c:pt idx="52">
                  <c:v>122.3216950073998</c:v>
                </c:pt>
                <c:pt idx="53">
                  <c:v>122.27251086115574</c:v>
                </c:pt>
                <c:pt idx="54">
                  <c:v>122.80405266103141</c:v>
                </c:pt>
                <c:pt idx="55">
                  <c:v>123.05008434646037</c:v>
                </c:pt>
                <c:pt idx="56">
                  <c:v>123.38519263944798</c:v>
                </c:pt>
                <c:pt idx="57">
                  <c:v>123.27065430102952</c:v>
                </c:pt>
                <c:pt idx="58">
                  <c:v>122.58263242912047</c:v>
                </c:pt>
                <c:pt idx="59">
                  <c:v>122.25996106068499</c:v>
                </c:pt>
                <c:pt idx="60">
                  <c:v>121.95549193831529</c:v>
                </c:pt>
                <c:pt idx="61">
                  <c:v>120.93495353824161</c:v>
                </c:pt>
                <c:pt idx="62">
                  <c:v>120.52655455612044</c:v>
                </c:pt>
                <c:pt idx="63">
                  <c:v>119.85946665983556</c:v>
                </c:pt>
                <c:pt idx="64">
                  <c:v>118.68771455060262</c:v>
                </c:pt>
                <c:pt idx="65">
                  <c:v>118.10602752496135</c:v>
                </c:pt>
                <c:pt idx="66">
                  <c:v>118.05009406203271</c:v>
                </c:pt>
                <c:pt idx="67">
                  <c:v>117.99238759248719</c:v>
                </c:pt>
                <c:pt idx="68">
                  <c:v>117.88749970842758</c:v>
                </c:pt>
                <c:pt idx="69">
                  <c:v>117.33923870997278</c:v>
                </c:pt>
                <c:pt idx="70">
                  <c:v>117.9071575940327</c:v>
                </c:pt>
                <c:pt idx="71">
                  <c:v>117.9060152057245</c:v>
                </c:pt>
                <c:pt idx="72">
                  <c:v>116.72300940986399</c:v>
                </c:pt>
                <c:pt idx="73">
                  <c:v>113.97797134381118</c:v>
                </c:pt>
                <c:pt idx="74">
                  <c:v>114.87818246480198</c:v>
                </c:pt>
                <c:pt idx="75">
                  <c:v>114.30901366826744</c:v>
                </c:pt>
                <c:pt idx="76">
                  <c:v>115.46912899669238</c:v>
                </c:pt>
                <c:pt idx="77">
                  <c:v>115.36250702416312</c:v>
                </c:pt>
                <c:pt idx="78">
                  <c:v>117.84741528667551</c:v>
                </c:pt>
                <c:pt idx="79">
                  <c:v>120.55556455860309</c:v>
                </c:pt>
                <c:pt idx="80">
                  <c:v>122.65626393223361</c:v>
                </c:pt>
                <c:pt idx="81">
                  <c:v>123.68444220090865</c:v>
                </c:pt>
                <c:pt idx="82">
                  <c:v>124.06861039454478</c:v>
                </c:pt>
                <c:pt idx="83">
                  <c:v>125.42203995290268</c:v>
                </c:pt>
                <c:pt idx="84">
                  <c:v>126.91064422981181</c:v>
                </c:pt>
                <c:pt idx="85">
                  <c:v>128.30169552167604</c:v>
                </c:pt>
                <c:pt idx="86">
                  <c:v>128.02655821246572</c:v>
                </c:pt>
                <c:pt idx="87">
                  <c:v>127.97917513402622</c:v>
                </c:pt>
                <c:pt idx="88">
                  <c:v>127.41673013938609</c:v>
                </c:pt>
                <c:pt idx="89">
                  <c:v>129.60975517391552</c:v>
                </c:pt>
                <c:pt idx="90">
                  <c:v>129.98658889962107</c:v>
                </c:pt>
                <c:pt idx="91">
                  <c:v>130.27479470512191</c:v>
                </c:pt>
                <c:pt idx="92">
                  <c:v>132.13137815065272</c:v>
                </c:pt>
                <c:pt idx="93">
                  <c:v>132.60590691589456</c:v>
                </c:pt>
                <c:pt idx="94">
                  <c:v>132.86811355213931</c:v>
                </c:pt>
                <c:pt idx="95">
                  <c:v>132.150401756924</c:v>
                </c:pt>
                <c:pt idx="96">
                  <c:v>131.97472035794186</c:v>
                </c:pt>
                <c:pt idx="97">
                  <c:v>130.10106925921585</c:v>
                </c:pt>
                <c:pt idx="98">
                  <c:v>131.06570022609392</c:v>
                </c:pt>
                <c:pt idx="99">
                  <c:v>131.83916580045866</c:v>
                </c:pt>
                <c:pt idx="100">
                  <c:v>131.09499142033866</c:v>
                </c:pt>
                <c:pt idx="101">
                  <c:v>128.95209439342145</c:v>
                </c:pt>
                <c:pt idx="102">
                  <c:v>129.83319468207006</c:v>
                </c:pt>
                <c:pt idx="103">
                  <c:v>130.88387369211281</c:v>
                </c:pt>
                <c:pt idx="104">
                  <c:v>130.90669305338673</c:v>
                </c:pt>
                <c:pt idx="105">
                  <c:v>130.88862211347302</c:v>
                </c:pt>
                <c:pt idx="106">
                  <c:v>132.40157082491274</c:v>
                </c:pt>
                <c:pt idx="107">
                  <c:v>133.64189550573818</c:v>
                </c:pt>
                <c:pt idx="108">
                  <c:v>135.83406777318862</c:v>
                </c:pt>
                <c:pt idx="109">
                  <c:v>143.30477000609892</c:v>
                </c:pt>
                <c:pt idx="110">
                  <c:v>143.95961318990456</c:v>
                </c:pt>
                <c:pt idx="111">
                  <c:v>145.66591915241469</c:v>
                </c:pt>
                <c:pt idx="112">
                  <c:v>146.0735900824867</c:v>
                </c:pt>
                <c:pt idx="113">
                  <c:v>150.41104445797805</c:v>
                </c:pt>
                <c:pt idx="114">
                  <c:v>150.86181226926402</c:v>
                </c:pt>
                <c:pt idx="115">
                  <c:v>152.65147532055272</c:v>
                </c:pt>
                <c:pt idx="116">
                  <c:v>154.61950405951899</c:v>
                </c:pt>
                <c:pt idx="117">
                  <c:v>153.41782611337263</c:v>
                </c:pt>
                <c:pt idx="118">
                  <c:v>153.96627707656262</c:v>
                </c:pt>
                <c:pt idx="119">
                  <c:v>153.69690923224104</c:v>
                </c:pt>
                <c:pt idx="120">
                  <c:v>156.02425488041663</c:v>
                </c:pt>
                <c:pt idx="121">
                  <c:v>152.35701384637812</c:v>
                </c:pt>
                <c:pt idx="122">
                  <c:v>153.36245492351537</c:v>
                </c:pt>
                <c:pt idx="123">
                  <c:v>154.1083067495328</c:v>
                </c:pt>
                <c:pt idx="124">
                  <c:v>151.39567006236422</c:v>
                </c:pt>
                <c:pt idx="125">
                  <c:v>153.72263416783952</c:v>
                </c:pt>
                <c:pt idx="126">
                  <c:v>153.2801060343979</c:v>
                </c:pt>
                <c:pt idx="127">
                  <c:v>153.69156298545897</c:v>
                </c:pt>
                <c:pt idx="128">
                  <c:v>153.48403010335022</c:v>
                </c:pt>
              </c:numCache>
            </c:numRef>
          </c:val>
        </c:ser>
        <c:ser>
          <c:idx val="1"/>
          <c:order val="1"/>
          <c:tx>
            <c:v>Other (DC + IRA)</c:v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'Table L116'!$C$1:$EA$1</c:f>
              <c:numCache>
                <c:formatCode>General</c:formatCode>
                <c:ptCount val="129"/>
                <c:pt idx="0">
                  <c:v>198104</c:v>
                </c:pt>
                <c:pt idx="1">
                  <c:v>198201</c:v>
                </c:pt>
                <c:pt idx="2">
                  <c:v>198202</c:v>
                </c:pt>
                <c:pt idx="3">
                  <c:v>198203</c:v>
                </c:pt>
                <c:pt idx="4">
                  <c:v>198204</c:v>
                </c:pt>
                <c:pt idx="5">
                  <c:v>198301</c:v>
                </c:pt>
                <c:pt idx="6">
                  <c:v>198302</c:v>
                </c:pt>
                <c:pt idx="7">
                  <c:v>198303</c:v>
                </c:pt>
                <c:pt idx="8">
                  <c:v>198304</c:v>
                </c:pt>
                <c:pt idx="9">
                  <c:v>198401</c:v>
                </c:pt>
                <c:pt idx="10">
                  <c:v>198402</c:v>
                </c:pt>
                <c:pt idx="11">
                  <c:v>198403</c:v>
                </c:pt>
                <c:pt idx="12">
                  <c:v>198404</c:v>
                </c:pt>
                <c:pt idx="13">
                  <c:v>198501</c:v>
                </c:pt>
                <c:pt idx="14">
                  <c:v>198502</c:v>
                </c:pt>
                <c:pt idx="15">
                  <c:v>198503</c:v>
                </c:pt>
                <c:pt idx="16">
                  <c:v>198504</c:v>
                </c:pt>
                <c:pt idx="17">
                  <c:v>198601</c:v>
                </c:pt>
                <c:pt idx="18">
                  <c:v>198602</c:v>
                </c:pt>
                <c:pt idx="19">
                  <c:v>198603</c:v>
                </c:pt>
                <c:pt idx="20">
                  <c:v>198604</c:v>
                </c:pt>
                <c:pt idx="21">
                  <c:v>198701</c:v>
                </c:pt>
                <c:pt idx="22">
                  <c:v>198702</c:v>
                </c:pt>
                <c:pt idx="23">
                  <c:v>198703</c:v>
                </c:pt>
                <c:pt idx="24">
                  <c:v>198704</c:v>
                </c:pt>
                <c:pt idx="25">
                  <c:v>198801</c:v>
                </c:pt>
                <c:pt idx="26">
                  <c:v>198802</c:v>
                </c:pt>
                <c:pt idx="27">
                  <c:v>198803</c:v>
                </c:pt>
                <c:pt idx="28">
                  <c:v>198804</c:v>
                </c:pt>
                <c:pt idx="29">
                  <c:v>198901</c:v>
                </c:pt>
                <c:pt idx="30">
                  <c:v>198902</c:v>
                </c:pt>
                <c:pt idx="31">
                  <c:v>198903</c:v>
                </c:pt>
                <c:pt idx="32">
                  <c:v>198904</c:v>
                </c:pt>
                <c:pt idx="33">
                  <c:v>199001</c:v>
                </c:pt>
                <c:pt idx="34">
                  <c:v>199002</c:v>
                </c:pt>
                <c:pt idx="35">
                  <c:v>199003</c:v>
                </c:pt>
                <c:pt idx="36">
                  <c:v>199004</c:v>
                </c:pt>
                <c:pt idx="37">
                  <c:v>199101</c:v>
                </c:pt>
                <c:pt idx="38">
                  <c:v>199102</c:v>
                </c:pt>
                <c:pt idx="39">
                  <c:v>199103</c:v>
                </c:pt>
                <c:pt idx="40">
                  <c:v>199104</c:v>
                </c:pt>
                <c:pt idx="41">
                  <c:v>199201</c:v>
                </c:pt>
                <c:pt idx="42">
                  <c:v>199202</c:v>
                </c:pt>
                <c:pt idx="43">
                  <c:v>199203</c:v>
                </c:pt>
                <c:pt idx="44">
                  <c:v>199204</c:v>
                </c:pt>
                <c:pt idx="45">
                  <c:v>199301</c:v>
                </c:pt>
                <c:pt idx="46">
                  <c:v>199302</c:v>
                </c:pt>
                <c:pt idx="47">
                  <c:v>199303</c:v>
                </c:pt>
                <c:pt idx="48">
                  <c:v>199304</c:v>
                </c:pt>
                <c:pt idx="49">
                  <c:v>199401</c:v>
                </c:pt>
                <c:pt idx="50">
                  <c:v>199402</c:v>
                </c:pt>
                <c:pt idx="51">
                  <c:v>199403</c:v>
                </c:pt>
                <c:pt idx="52">
                  <c:v>199404</c:v>
                </c:pt>
                <c:pt idx="53">
                  <c:v>199501</c:v>
                </c:pt>
                <c:pt idx="54">
                  <c:v>199502</c:v>
                </c:pt>
                <c:pt idx="55">
                  <c:v>199503</c:v>
                </c:pt>
                <c:pt idx="56">
                  <c:v>199504</c:v>
                </c:pt>
                <c:pt idx="57">
                  <c:v>199601</c:v>
                </c:pt>
                <c:pt idx="58">
                  <c:v>199602</c:v>
                </c:pt>
                <c:pt idx="59">
                  <c:v>199603</c:v>
                </c:pt>
                <c:pt idx="60">
                  <c:v>199604</c:v>
                </c:pt>
                <c:pt idx="61">
                  <c:v>199701</c:v>
                </c:pt>
                <c:pt idx="62">
                  <c:v>199702</c:v>
                </c:pt>
                <c:pt idx="63">
                  <c:v>199703</c:v>
                </c:pt>
                <c:pt idx="64">
                  <c:v>199704</c:v>
                </c:pt>
                <c:pt idx="65">
                  <c:v>199801</c:v>
                </c:pt>
                <c:pt idx="66">
                  <c:v>199802</c:v>
                </c:pt>
                <c:pt idx="67">
                  <c:v>199803</c:v>
                </c:pt>
                <c:pt idx="68">
                  <c:v>199804</c:v>
                </c:pt>
                <c:pt idx="69">
                  <c:v>199901</c:v>
                </c:pt>
                <c:pt idx="70">
                  <c:v>199902</c:v>
                </c:pt>
                <c:pt idx="71">
                  <c:v>199903</c:v>
                </c:pt>
                <c:pt idx="72">
                  <c:v>199904</c:v>
                </c:pt>
                <c:pt idx="73">
                  <c:v>200001</c:v>
                </c:pt>
                <c:pt idx="74">
                  <c:v>200002</c:v>
                </c:pt>
                <c:pt idx="75">
                  <c:v>200003</c:v>
                </c:pt>
                <c:pt idx="76">
                  <c:v>200004</c:v>
                </c:pt>
                <c:pt idx="77">
                  <c:v>200101</c:v>
                </c:pt>
                <c:pt idx="78">
                  <c:v>200102</c:v>
                </c:pt>
                <c:pt idx="79">
                  <c:v>200103</c:v>
                </c:pt>
                <c:pt idx="80">
                  <c:v>200104</c:v>
                </c:pt>
                <c:pt idx="81">
                  <c:v>200201</c:v>
                </c:pt>
                <c:pt idx="82">
                  <c:v>200202</c:v>
                </c:pt>
                <c:pt idx="83">
                  <c:v>200203</c:v>
                </c:pt>
                <c:pt idx="84">
                  <c:v>200204</c:v>
                </c:pt>
                <c:pt idx="85">
                  <c:v>200301</c:v>
                </c:pt>
                <c:pt idx="86">
                  <c:v>200302</c:v>
                </c:pt>
                <c:pt idx="87">
                  <c:v>200303</c:v>
                </c:pt>
                <c:pt idx="88">
                  <c:v>200304</c:v>
                </c:pt>
                <c:pt idx="89">
                  <c:v>200401</c:v>
                </c:pt>
                <c:pt idx="90">
                  <c:v>200402</c:v>
                </c:pt>
                <c:pt idx="91">
                  <c:v>200403</c:v>
                </c:pt>
                <c:pt idx="92">
                  <c:v>200404</c:v>
                </c:pt>
                <c:pt idx="93">
                  <c:v>200501</c:v>
                </c:pt>
                <c:pt idx="94">
                  <c:v>200502</c:v>
                </c:pt>
                <c:pt idx="95">
                  <c:v>200503</c:v>
                </c:pt>
                <c:pt idx="96">
                  <c:v>200504</c:v>
                </c:pt>
                <c:pt idx="97">
                  <c:v>200601</c:v>
                </c:pt>
                <c:pt idx="98">
                  <c:v>200602</c:v>
                </c:pt>
                <c:pt idx="99">
                  <c:v>200603</c:v>
                </c:pt>
                <c:pt idx="100">
                  <c:v>200604</c:v>
                </c:pt>
                <c:pt idx="101">
                  <c:v>200701</c:v>
                </c:pt>
                <c:pt idx="102">
                  <c:v>200702</c:v>
                </c:pt>
                <c:pt idx="103">
                  <c:v>200703</c:v>
                </c:pt>
                <c:pt idx="104">
                  <c:v>200704</c:v>
                </c:pt>
                <c:pt idx="105">
                  <c:v>200801</c:v>
                </c:pt>
                <c:pt idx="106">
                  <c:v>200802</c:v>
                </c:pt>
                <c:pt idx="107">
                  <c:v>200803</c:v>
                </c:pt>
                <c:pt idx="108">
                  <c:v>200804</c:v>
                </c:pt>
                <c:pt idx="109">
                  <c:v>200901</c:v>
                </c:pt>
                <c:pt idx="110">
                  <c:v>200902</c:v>
                </c:pt>
                <c:pt idx="111">
                  <c:v>200903</c:v>
                </c:pt>
                <c:pt idx="112">
                  <c:v>200904</c:v>
                </c:pt>
                <c:pt idx="113">
                  <c:v>201001</c:v>
                </c:pt>
                <c:pt idx="114">
                  <c:v>201002</c:v>
                </c:pt>
                <c:pt idx="115">
                  <c:v>201003</c:v>
                </c:pt>
                <c:pt idx="116">
                  <c:v>201004</c:v>
                </c:pt>
                <c:pt idx="117">
                  <c:v>201101</c:v>
                </c:pt>
                <c:pt idx="118">
                  <c:v>201102</c:v>
                </c:pt>
                <c:pt idx="119">
                  <c:v>201103</c:v>
                </c:pt>
                <c:pt idx="120">
                  <c:v>201104</c:v>
                </c:pt>
                <c:pt idx="121">
                  <c:v>201201</c:v>
                </c:pt>
                <c:pt idx="122">
                  <c:v>201202</c:v>
                </c:pt>
                <c:pt idx="123">
                  <c:v>201203</c:v>
                </c:pt>
                <c:pt idx="124">
                  <c:v>201204</c:v>
                </c:pt>
                <c:pt idx="125">
                  <c:v>201301</c:v>
                </c:pt>
                <c:pt idx="126">
                  <c:v>201302</c:v>
                </c:pt>
                <c:pt idx="127">
                  <c:v>201303</c:v>
                </c:pt>
                <c:pt idx="128">
                  <c:v>201304</c:v>
                </c:pt>
              </c:numCache>
            </c:numRef>
          </c:cat>
          <c:val>
            <c:numRef>
              <c:f>'Table L116'!$C$30:$EA$30</c:f>
              <c:numCache>
                <c:formatCode>General</c:formatCode>
                <c:ptCount val="129"/>
                <c:pt idx="0">
                  <c:v>26.350950692877845</c:v>
                </c:pt>
                <c:pt idx="1">
                  <c:v>27.348328228688089</c:v>
                </c:pt>
                <c:pt idx="2">
                  <c:v>28.54412043772534</c:v>
                </c:pt>
                <c:pt idx="3">
                  <c:v>30.611302549965529</c:v>
                </c:pt>
                <c:pt idx="4">
                  <c:v>31.969425244411227</c:v>
                </c:pt>
                <c:pt idx="5">
                  <c:v>33.877887992113855</c:v>
                </c:pt>
                <c:pt idx="6">
                  <c:v>35.942662074799131</c:v>
                </c:pt>
                <c:pt idx="7">
                  <c:v>36.212377349568513</c:v>
                </c:pt>
                <c:pt idx="8">
                  <c:v>36.452502729728167</c:v>
                </c:pt>
                <c:pt idx="9">
                  <c:v>36.856654716558381</c:v>
                </c:pt>
                <c:pt idx="10">
                  <c:v>36.674433869379712</c:v>
                </c:pt>
                <c:pt idx="11">
                  <c:v>38.475384368136275</c:v>
                </c:pt>
                <c:pt idx="12">
                  <c:v>40.129928928665436</c:v>
                </c:pt>
                <c:pt idx="13">
                  <c:v>42.822835867204461</c:v>
                </c:pt>
                <c:pt idx="14">
                  <c:v>44.008353708231454</c:v>
                </c:pt>
                <c:pt idx="15">
                  <c:v>44.141826561795497</c:v>
                </c:pt>
                <c:pt idx="16">
                  <c:v>44.975700751067706</c:v>
                </c:pt>
                <c:pt idx="17">
                  <c:v>47.347225587593897</c:v>
                </c:pt>
                <c:pt idx="18">
                  <c:v>49.083053127101536</c:v>
                </c:pt>
                <c:pt idx="19">
                  <c:v>49.273807832551995</c:v>
                </c:pt>
                <c:pt idx="20">
                  <c:v>51.292212619645028</c:v>
                </c:pt>
                <c:pt idx="21">
                  <c:v>53.863427086657254</c:v>
                </c:pt>
                <c:pt idx="22">
                  <c:v>55.237029729608537</c:v>
                </c:pt>
                <c:pt idx="23">
                  <c:v>57.564256143750541</c:v>
                </c:pt>
                <c:pt idx="24">
                  <c:v>54.674260951645422</c:v>
                </c:pt>
                <c:pt idx="25">
                  <c:v>56.464579901153229</c:v>
                </c:pt>
                <c:pt idx="26">
                  <c:v>57.193963915610439</c:v>
                </c:pt>
                <c:pt idx="27">
                  <c:v>57.459683313032883</c:v>
                </c:pt>
                <c:pt idx="28">
                  <c:v>58.31227062390299</c:v>
                </c:pt>
                <c:pt idx="29">
                  <c:v>59.744315946817721</c:v>
                </c:pt>
                <c:pt idx="30">
                  <c:v>61.903916673168439</c:v>
                </c:pt>
                <c:pt idx="31">
                  <c:v>63.675154320987659</c:v>
                </c:pt>
                <c:pt idx="32">
                  <c:v>65.240795566689442</c:v>
                </c:pt>
                <c:pt idx="33">
                  <c:v>65.398764329313693</c:v>
                </c:pt>
                <c:pt idx="34">
                  <c:v>66.549398735333895</c:v>
                </c:pt>
                <c:pt idx="35">
                  <c:v>66.048398165203878</c:v>
                </c:pt>
                <c:pt idx="36">
                  <c:v>68.573555924136443</c:v>
                </c:pt>
                <c:pt idx="37">
                  <c:v>72.43739193083573</c:v>
                </c:pt>
                <c:pt idx="38">
                  <c:v>73.929208910466954</c:v>
                </c:pt>
                <c:pt idx="39">
                  <c:v>76.251830886255107</c:v>
                </c:pt>
                <c:pt idx="40">
                  <c:v>78.406208394646512</c:v>
                </c:pt>
                <c:pt idx="41">
                  <c:v>77.984245752531308</c:v>
                </c:pt>
                <c:pt idx="42">
                  <c:v>78.93301273367652</c:v>
                </c:pt>
                <c:pt idx="43">
                  <c:v>80.860219750680429</c:v>
                </c:pt>
                <c:pt idx="44">
                  <c:v>82.277625086923408</c:v>
                </c:pt>
                <c:pt idx="45">
                  <c:v>85.803047871459341</c:v>
                </c:pt>
                <c:pt idx="46">
                  <c:v>86.99053987930192</c:v>
                </c:pt>
                <c:pt idx="47">
                  <c:v>88.904600265089073</c:v>
                </c:pt>
                <c:pt idx="48">
                  <c:v>89.473838412789419</c:v>
                </c:pt>
                <c:pt idx="49">
                  <c:v>90.159382136513557</c:v>
                </c:pt>
                <c:pt idx="50">
                  <c:v>89.476369162066632</c:v>
                </c:pt>
                <c:pt idx="51">
                  <c:v>90.697820748925736</c:v>
                </c:pt>
                <c:pt idx="52">
                  <c:v>89.401552447974865</c:v>
                </c:pt>
                <c:pt idx="53">
                  <c:v>92.387311789561394</c:v>
                </c:pt>
                <c:pt idx="54">
                  <c:v>95.745059346744014</c:v>
                </c:pt>
                <c:pt idx="55">
                  <c:v>99.223052760165174</c:v>
                </c:pt>
                <c:pt idx="56">
                  <c:v>102.11912018401378</c:v>
                </c:pt>
                <c:pt idx="57">
                  <c:v>104.07172636773591</c:v>
                </c:pt>
                <c:pt idx="58">
                  <c:v>104.76644571937838</c:v>
                </c:pt>
                <c:pt idx="59">
                  <c:v>106.1572380508405</c:v>
                </c:pt>
                <c:pt idx="60">
                  <c:v>108.28363086396415</c:v>
                </c:pt>
                <c:pt idx="61">
                  <c:v>108.51568580732268</c:v>
                </c:pt>
                <c:pt idx="62">
                  <c:v>114.31130230739147</c:v>
                </c:pt>
                <c:pt idx="63">
                  <c:v>118.51387145528602</c:v>
                </c:pt>
                <c:pt idx="64">
                  <c:v>117.52339071387406</c:v>
                </c:pt>
                <c:pt idx="65">
                  <c:v>123.9324387312023</c:v>
                </c:pt>
                <c:pt idx="66">
                  <c:v>125.18783464377017</c:v>
                </c:pt>
                <c:pt idx="67">
                  <c:v>120.37514228799087</c:v>
                </c:pt>
                <c:pt idx="68">
                  <c:v>129.6401530171911</c:v>
                </c:pt>
                <c:pt idx="69">
                  <c:v>131.89065897594361</c:v>
                </c:pt>
                <c:pt idx="70">
                  <c:v>136.86661981091439</c:v>
                </c:pt>
                <c:pt idx="71">
                  <c:v>135.03108228980318</c:v>
                </c:pt>
                <c:pt idx="72">
                  <c:v>141.7605615352706</c:v>
                </c:pt>
                <c:pt idx="73">
                  <c:v>139.76521702539503</c:v>
                </c:pt>
                <c:pt idx="74">
                  <c:v>138.11734064140916</c:v>
                </c:pt>
                <c:pt idx="75">
                  <c:v>136.66582522677828</c:v>
                </c:pt>
                <c:pt idx="76">
                  <c:v>132.50861611335699</c:v>
                </c:pt>
                <c:pt idx="77">
                  <c:v>124.94920526611544</c:v>
                </c:pt>
                <c:pt idx="78">
                  <c:v>128.63477577662275</c:v>
                </c:pt>
                <c:pt idx="79">
                  <c:v>123.47447636024793</c:v>
                </c:pt>
                <c:pt idx="80">
                  <c:v>126.84880233453573</c:v>
                </c:pt>
                <c:pt idx="81">
                  <c:v>128.3123876829884</c:v>
                </c:pt>
                <c:pt idx="82">
                  <c:v>122.26538284640151</c:v>
                </c:pt>
                <c:pt idx="83">
                  <c:v>116.75698976231814</c:v>
                </c:pt>
                <c:pt idx="84">
                  <c:v>118.67270735835906</c:v>
                </c:pt>
                <c:pt idx="85">
                  <c:v>121.3896519509432</c:v>
                </c:pt>
                <c:pt idx="86">
                  <c:v>127.89019992159936</c:v>
                </c:pt>
                <c:pt idx="87">
                  <c:v>130.13617449534541</c:v>
                </c:pt>
                <c:pt idx="88">
                  <c:v>135.26159646583895</c:v>
                </c:pt>
                <c:pt idx="89">
                  <c:v>137.85058602995474</c:v>
                </c:pt>
                <c:pt idx="90">
                  <c:v>137.85576565866702</c:v>
                </c:pt>
                <c:pt idx="91">
                  <c:v>137.03614282332808</c:v>
                </c:pt>
                <c:pt idx="92">
                  <c:v>143.06549018189708</c:v>
                </c:pt>
                <c:pt idx="93">
                  <c:v>142.36529328482592</c:v>
                </c:pt>
                <c:pt idx="94">
                  <c:v>143.78849938826536</c:v>
                </c:pt>
                <c:pt idx="95">
                  <c:v>145.1075593048995</c:v>
                </c:pt>
                <c:pt idx="96">
                  <c:v>146.51598692135605</c:v>
                </c:pt>
                <c:pt idx="97">
                  <c:v>149.31962316560967</c:v>
                </c:pt>
                <c:pt idx="98">
                  <c:v>151.00374052400585</c:v>
                </c:pt>
                <c:pt idx="99">
                  <c:v>156.04118200267288</c:v>
                </c:pt>
                <c:pt idx="100">
                  <c:v>158.50608670314375</c:v>
                </c:pt>
                <c:pt idx="101">
                  <c:v>157.76734038028329</c:v>
                </c:pt>
                <c:pt idx="102">
                  <c:v>165.43373777645232</c:v>
                </c:pt>
                <c:pt idx="103">
                  <c:v>168.89072397128515</c:v>
                </c:pt>
                <c:pt idx="104">
                  <c:v>165.03786391255278</c:v>
                </c:pt>
                <c:pt idx="105">
                  <c:v>155.25797522556965</c:v>
                </c:pt>
                <c:pt idx="106">
                  <c:v>155.52291934594891</c:v>
                </c:pt>
                <c:pt idx="107">
                  <c:v>145.56675682696871</c:v>
                </c:pt>
                <c:pt idx="108">
                  <c:v>128.98690291575184</c:v>
                </c:pt>
                <c:pt idx="109">
                  <c:v>128.66825024877215</c:v>
                </c:pt>
                <c:pt idx="110">
                  <c:v>140.36102808369165</c:v>
                </c:pt>
                <c:pt idx="111">
                  <c:v>154.07171135937426</c:v>
                </c:pt>
                <c:pt idx="112">
                  <c:v>158.9703971464059</c:v>
                </c:pt>
                <c:pt idx="113">
                  <c:v>166.10447785114434</c:v>
                </c:pt>
                <c:pt idx="114">
                  <c:v>153.87551645589508</c:v>
                </c:pt>
                <c:pt idx="115">
                  <c:v>164.01875077804061</c:v>
                </c:pt>
                <c:pt idx="116">
                  <c:v>172.58946377303738</c:v>
                </c:pt>
                <c:pt idx="117">
                  <c:v>175.54488425785283</c:v>
                </c:pt>
                <c:pt idx="118">
                  <c:v>175.27157433300579</c:v>
                </c:pt>
                <c:pt idx="119">
                  <c:v>160.58843578091367</c:v>
                </c:pt>
                <c:pt idx="120">
                  <c:v>168.16183265852888</c:v>
                </c:pt>
                <c:pt idx="121">
                  <c:v>174.20177816644801</c:v>
                </c:pt>
                <c:pt idx="122">
                  <c:v>170.37080497877042</c:v>
                </c:pt>
                <c:pt idx="123">
                  <c:v>176.62329233488344</c:v>
                </c:pt>
                <c:pt idx="124">
                  <c:v>173.48720264130708</c:v>
                </c:pt>
                <c:pt idx="125">
                  <c:v>184.28353307459375</c:v>
                </c:pt>
                <c:pt idx="126">
                  <c:v>184.60000843775046</c:v>
                </c:pt>
                <c:pt idx="127">
                  <c:v>191.17862091164818</c:v>
                </c:pt>
                <c:pt idx="128">
                  <c:v>198.73534022334741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148992"/>
        <c:axId val="24151168"/>
      </c:areaChart>
      <c:catAx>
        <c:axId val="24148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Year/Quarter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51168"/>
        <c:crosses val="autoZero"/>
        <c:auto val="1"/>
        <c:lblAlgn val="ctr"/>
        <c:lblOffset val="100"/>
        <c:noMultiLvlLbl val="0"/>
      </c:catAx>
      <c:valAx>
        <c:axId val="2415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Ratio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48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293266677442446"/>
          <c:y val="0.19399058901403063"/>
          <c:w val="0.1192964185928372"/>
          <c:h val="7.44450606948347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0.1054</cdr:x>
      <cdr:y>0.63014</cdr:y>
    </cdr:from>
    <cdr:to>
      <cdr:x>0.41541</cdr:x>
      <cdr:y>0.8244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906781" y="3505200"/>
          <a:ext cx="2667000" cy="1080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Note: Population is</a:t>
          </a:r>
          <a:r>
            <a:rPr lang="en-US" sz="1200" baseline="0" dirty="0"/>
            <a:t> taxpayers ages&lt;55 with evidence of current pension coverage and/or retirement accounts.  Net taxable withdrawals exclude Roth conversions.</a:t>
          </a:r>
          <a:endParaRPr lang="en-US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0.47721</cdr:x>
      <cdr:y>0.79823</cdr:y>
    </cdr:from>
    <cdr:to>
      <cdr:x>0.96425</cdr:x>
      <cdr:y>0.9345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69080" y="4823460"/>
          <a:ext cx="4152900" cy="823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Note: Population is</a:t>
          </a:r>
          <a:r>
            <a:rPr lang="en-US" sz="1200" baseline="0" dirty="0"/>
            <a:t> taxpayers ages&lt;55 with evidence of current pension coverage and/or retirement accounts. </a:t>
          </a:r>
          <a:r>
            <a:rPr lang="en-US" sz="1200" baseline="0" dirty="0" smtClean="0"/>
            <a:t>See income and net taxable definitions on previous slides.</a:t>
          </a:r>
          <a:endParaRPr lang="en-US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0.56739</cdr:x>
      <cdr:y>0.81259</cdr:y>
    </cdr:from>
    <cdr:to>
      <cdr:x>0.94382</cdr:x>
      <cdr:y>0.85282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10667" y="5098792"/>
          <a:ext cx="3257920" cy="252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Source: SSA Office of the Chief Actuary,</a:t>
          </a:r>
          <a:r>
            <a:rPr lang="en-US" sz="1100" baseline="0"/>
            <a:t> </a:t>
          </a:r>
          <a:r>
            <a:rPr lang="en-US" sz="1100"/>
            <a:t>Table V.C7</a:t>
          </a:r>
        </a:p>
      </cdr:txBody>
    </cdr:sp>
  </cdr:relSizeAnchor>
  <cdr:relSizeAnchor xmlns:cdr="http://schemas.openxmlformats.org/drawingml/2006/chartDrawing">
    <cdr:from>
      <cdr:x>0.77892</cdr:x>
      <cdr:y>0.31336</cdr:y>
    </cdr:from>
    <cdr:to>
      <cdr:x>0.92516</cdr:x>
      <cdr:y>0.35983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41371" y="1966239"/>
          <a:ext cx="1265680" cy="291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Low Earner</a:t>
          </a:r>
        </a:p>
      </cdr:txBody>
    </cdr:sp>
  </cdr:relSizeAnchor>
  <cdr:relSizeAnchor xmlns:cdr="http://schemas.openxmlformats.org/drawingml/2006/chartDrawing">
    <cdr:from>
      <cdr:x>0.81332</cdr:x>
      <cdr:y>0.4725</cdr:y>
    </cdr:from>
    <cdr:to>
      <cdr:x>0.96633</cdr:x>
      <cdr:y>0.51373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44366" y="2952119"/>
          <a:ext cx="1328240" cy="2656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Medium</a:t>
          </a:r>
          <a:r>
            <a:rPr lang="en-US" sz="1100" baseline="0"/>
            <a:t> Earner</a:t>
          </a:r>
          <a:endParaRPr lang="en-US" sz="1100"/>
        </a:p>
      </cdr:txBody>
    </cdr:sp>
  </cdr:relSizeAnchor>
  <cdr:relSizeAnchor xmlns:cdr="http://schemas.openxmlformats.org/drawingml/2006/chartDrawing">
    <cdr:from>
      <cdr:x>0.78623</cdr:x>
      <cdr:y>0.67162</cdr:y>
    </cdr:from>
    <cdr:to>
      <cdr:x>0.92862</cdr:x>
      <cdr:y>0.7146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04701" y="4214228"/>
          <a:ext cx="1232359" cy="2696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Maximum Earner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0.64712</cdr:x>
      <cdr:y>0.81292</cdr:y>
    </cdr:from>
    <cdr:to>
      <cdr:x>1</cdr:x>
      <cdr:y>0.85599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04934" y="5113867"/>
          <a:ext cx="3056466" cy="2709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Source: NIPA Table 2.1, FAOTUS</a:t>
          </a:r>
          <a:r>
            <a:rPr lang="en-US" sz="1100" baseline="0"/>
            <a:t> Table 1.16</a:t>
          </a:r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247" cy="46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defTabSz="92887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753" y="0"/>
            <a:ext cx="3027247" cy="46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5F7933F-94FD-42D1-9BF7-41477D72A645}" type="datetimeFigureOut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892"/>
            <a:ext cx="3027247" cy="46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defTabSz="92887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753" y="8818892"/>
            <a:ext cx="3027247" cy="46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7437469-A6DB-4C5B-8B74-395D83530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21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27247" cy="46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defTabSz="92887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6203" y="0"/>
            <a:ext cx="3027247" cy="46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426EAE1-5BA5-4CA2-9ADF-B79AEA9160A6}" type="datetimeFigureOut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20" tIns="44810" rIns="89620" bIns="4481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7880" y="4409446"/>
            <a:ext cx="5589241" cy="417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7332"/>
            <a:ext cx="3027247" cy="46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defTabSz="92887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6203" y="8817332"/>
            <a:ext cx="3027247" cy="46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63C3B84-F162-4889-9712-7B800F41A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98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47DDC5-E1B7-40F5-B481-A90D47F306D3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3899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F15ED0-A775-423E-B090-76168E3F02E0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8834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F15ED0-A775-423E-B090-76168E3F02E0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37484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F15ED0-A775-423E-B090-76168E3F02E0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57351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F15ED0-A775-423E-B090-76168E3F02E0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34450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F15ED0-A775-423E-B090-76168E3F02E0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45917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defTabSz="9288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288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F15ED0-A775-423E-B090-76168E3F02E0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67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8AED-8729-47EA-AA9C-5F312B4CD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2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D6A77-0BF1-46F5-86DF-5BDD18EC7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0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22E22-D99B-4CBF-8981-C2E97D419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8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5C1CC-5879-4465-9766-63A3CA143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9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B8666-D8FD-41F0-B5FC-638A5B79D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7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C3F7-F37D-485A-A16E-FA2D8FF6C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9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0A9C5-E614-4D88-A6CB-F52892438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11669-8DDE-476C-8105-C8415FA2E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A2254-723C-4B03-BD66-A381999D7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7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4D056-1354-4D1E-8A1E-4ACFBE495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4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7852C-0A00-455A-89C4-DF8C3C071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2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20793247-C5ED-46B0-9571-308C1AEE9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4733"/>
            <a:ext cx="7772400" cy="3441940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accent2"/>
                </a:solidFill>
              </a:rPr>
              <a:t>Comments For: </a:t>
            </a:r>
            <a:r>
              <a:rPr lang="en-US" sz="1000" b="1" dirty="0" smtClean="0">
                <a:solidFill>
                  <a:schemeClr val="accent2"/>
                </a:solidFill>
              </a:rPr>
              <a:t/>
            </a:r>
            <a:br>
              <a:rPr lang="en-US" sz="1000" b="1" dirty="0" smtClean="0">
                <a:solidFill>
                  <a:schemeClr val="accent2"/>
                </a:solidFill>
              </a:rPr>
            </a:br>
            <a:r>
              <a:rPr lang="en-US" sz="1000" b="1" dirty="0" smtClean="0">
                <a:solidFill>
                  <a:schemeClr val="accent2"/>
                </a:solidFill>
              </a:rPr>
              <a:t/>
            </a:r>
            <a:br>
              <a:rPr lang="en-US" sz="1000" b="1" dirty="0" smtClean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Optimal Illiquidity in the Retirement Savings </a:t>
            </a:r>
            <a:r>
              <a:rPr lang="en-US" sz="36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br>
              <a:rPr lang="en-US" sz="36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 dirty="0" smtClean="0">
                <a:solidFill>
                  <a:schemeClr val="accent2"/>
                </a:solidFill>
              </a:rPr>
              <a:t/>
            </a:r>
            <a:br>
              <a:rPr lang="en-US" sz="10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By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2800" b="1" dirty="0" err="1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Beshears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James 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J. </a:t>
            </a:r>
            <a:r>
              <a:rPr lang="en-US" sz="28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Choi, </a:t>
            </a:r>
            <a:br>
              <a:rPr lang="en-US" sz="28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Christopher Clayton, Christopher 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Harris, </a:t>
            </a:r>
            <a:br>
              <a:rPr lang="en-US" sz="28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David </a:t>
            </a:r>
            <a:r>
              <a:rPr lang="en-US" sz="2800" b="1" dirty="0" err="1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Laibson</a:t>
            </a:r>
            <a:r>
              <a:rPr lang="en-US" sz="28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and Brigitte 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Madrian</a:t>
            </a:r>
            <a:br>
              <a:rPr lang="en-US" sz="28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0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 smtClean="0"/>
              <a:t>August 2014</a:t>
            </a:r>
            <a:br>
              <a:rPr lang="en-US" sz="2000" b="1" dirty="0" smtClean="0"/>
            </a:br>
            <a:r>
              <a:rPr lang="en-US" sz="2000" b="1" dirty="0" smtClean="0"/>
              <a:t>John Sabelhaus</a:t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endParaRPr lang="en-US" sz="1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45820" y="5542280"/>
            <a:ext cx="7459980" cy="558800"/>
          </a:xfrm>
        </p:spPr>
        <p:txBody>
          <a:bodyPr/>
          <a:lstStyle/>
          <a:p>
            <a:pPr algn="just"/>
            <a:r>
              <a:rPr lang="en-US" sz="1000" dirty="0" smtClean="0"/>
              <a:t>Board </a:t>
            </a:r>
            <a:r>
              <a:rPr lang="en-US" sz="1000" dirty="0"/>
              <a:t>of Governors</a:t>
            </a:r>
            <a:r>
              <a:rPr lang="en-US" sz="1000" baseline="30000" dirty="0"/>
              <a:t> </a:t>
            </a:r>
            <a:r>
              <a:rPr lang="en-US" sz="1000" dirty="0"/>
              <a:t>of the Federal Reserve System, Washington, DC, </a:t>
            </a:r>
            <a:r>
              <a:rPr lang="en-US" sz="1000" dirty="0" smtClean="0"/>
              <a:t>john.sabelhaus@frb.gov.  The </a:t>
            </a:r>
            <a:r>
              <a:rPr lang="en-US" sz="1000" dirty="0"/>
              <a:t>analysis and conclusions set forth are those of the </a:t>
            </a:r>
            <a:r>
              <a:rPr lang="en-US" sz="1000" dirty="0" smtClean="0"/>
              <a:t>author </a:t>
            </a:r>
            <a:r>
              <a:rPr lang="en-US" sz="1000" dirty="0"/>
              <a:t>and do not indicate concurrence by other members of the research staff or the Board of </a:t>
            </a:r>
            <a:r>
              <a:rPr lang="en-US" sz="1000" dirty="0" smtClean="0"/>
              <a:t>Governors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21969"/>
              </p:ext>
            </p:extLst>
          </p:nvPr>
        </p:nvGraphicFramePr>
        <p:xfrm>
          <a:off x="244592" y="291629"/>
          <a:ext cx="8654815" cy="6274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92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3105"/>
              </p:ext>
            </p:extLst>
          </p:nvPr>
        </p:nvGraphicFramePr>
        <p:xfrm>
          <a:off x="241300" y="283633"/>
          <a:ext cx="8661400" cy="629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047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380"/>
            <a:ext cx="7772400" cy="5984288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accent2"/>
                </a:solidFill>
              </a:rPr>
              <a:t>Thanks!</a:t>
            </a: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>john.sabelhaus@frb.gov</a:t>
            </a:r>
          </a:p>
        </p:txBody>
      </p:sp>
    </p:spTree>
    <p:extLst>
      <p:ext uri="{BB962C8B-B14F-4D97-AF65-F5344CB8AC3E}">
        <p14:creationId xmlns:p14="http://schemas.microsoft.com/office/powerpoint/2010/main" val="18989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380"/>
            <a:ext cx="7772400" cy="78486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/>
                </a:solidFill>
              </a:rPr>
              <a:t>My Takeaways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8240"/>
            <a:ext cx="7772400" cy="509809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600" dirty="0" smtClean="0"/>
              <a:t>Given present-bias for at least some agents, 30% penalty better than 10%</a:t>
            </a:r>
          </a:p>
          <a:p>
            <a:pPr eaLnBrk="1" hangingPunct="1">
              <a:spcBef>
                <a:spcPct val="0"/>
              </a:spcBef>
            </a:pPr>
            <a:endParaRPr lang="en-US" sz="1000" dirty="0" smtClean="0"/>
          </a:p>
          <a:p>
            <a:pPr marL="342900" lvl="1" indent="-342900" eaLnBrk="1" hangingPunct="1">
              <a:spcBef>
                <a:spcPct val="0"/>
              </a:spcBef>
              <a:buFontTx/>
              <a:buChar char="•"/>
            </a:pPr>
            <a:r>
              <a:rPr lang="en-US" sz="3600" dirty="0" smtClean="0"/>
              <a:t>Experimental evidence in fact suggests</a:t>
            </a:r>
            <a:r>
              <a:rPr lang="el-GR" sz="3600" dirty="0" smtClean="0"/>
              <a:t> </a:t>
            </a:r>
            <a:r>
              <a:rPr lang="en-US" sz="3600" dirty="0" smtClean="0"/>
              <a:t>that </a:t>
            </a:r>
            <a:r>
              <a:rPr lang="el-GR" sz="3600" dirty="0" smtClean="0"/>
              <a:t>β</a:t>
            </a:r>
            <a:r>
              <a:rPr lang="en-US" sz="3600" dirty="0" smtClean="0"/>
              <a:t>&lt;1 for many households</a:t>
            </a:r>
          </a:p>
          <a:p>
            <a:pPr eaLnBrk="1" hangingPunct="1"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spcBef>
                <a:spcPct val="0"/>
              </a:spcBef>
            </a:pPr>
            <a:r>
              <a:rPr lang="en-US" sz="3600" dirty="0" smtClean="0"/>
              <a:t>Once you start thinking about low </a:t>
            </a:r>
            <a:r>
              <a:rPr lang="el-GR" sz="3600" dirty="0" smtClean="0"/>
              <a:t>β</a:t>
            </a:r>
            <a:r>
              <a:rPr lang="en-US" sz="3600" dirty="0" smtClean="0"/>
              <a:t> households, nothing else matters…</a:t>
            </a:r>
            <a:endParaRPr lang="en-US" dirty="0" smtClean="0"/>
          </a:p>
          <a:p>
            <a:pPr marL="342900" lvl="1" indent="-342900" eaLnBrk="1" hangingPunct="1">
              <a:spcBef>
                <a:spcPct val="0"/>
              </a:spcBef>
              <a:buFontTx/>
              <a:buChar char="•"/>
            </a:pPr>
            <a:endParaRPr lang="en-US" sz="1000" dirty="0"/>
          </a:p>
          <a:p>
            <a:pPr eaLnBrk="1" hangingPunct="1">
              <a:spcBef>
                <a:spcPct val="0"/>
              </a:spcBef>
            </a:pPr>
            <a:r>
              <a:rPr lang="en-US" sz="3600" dirty="0"/>
              <a:t>Institutions in U.S. getting more liquid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/>
              <a:t>DB to DC one example, also housing finance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/>
              <a:t>Need to make system more illiquid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380"/>
            <a:ext cx="7772400" cy="78486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/>
                </a:solidFill>
              </a:rPr>
              <a:t>My Questions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61440"/>
            <a:ext cx="7772400" cy="4894898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3600" dirty="0" smtClean="0"/>
              <a:t>Who takes early withdrawals, and under what circumstances? 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dirty="0" smtClean="0"/>
              <a:t>…and what else should those of us who work with retirement/withdrawal data be looking for?</a:t>
            </a:r>
          </a:p>
          <a:p>
            <a:pPr marL="914400" lvl="1" indent="-514350" eaLnBrk="1" hangingPunct="1">
              <a:spcBef>
                <a:spcPct val="0"/>
              </a:spcBef>
            </a:pPr>
            <a:endParaRPr lang="en-US" sz="1000" dirty="0" smtClean="0"/>
          </a:p>
          <a:p>
            <a:pPr marL="914400" lvl="1" indent="-514350" eaLnBrk="1" hangingPunct="1">
              <a:spcBef>
                <a:spcPct val="0"/>
              </a:spcBef>
            </a:pPr>
            <a:endParaRPr lang="en-US" sz="1000" dirty="0" smtClean="0"/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3600" dirty="0" smtClean="0"/>
              <a:t>How far is the current U.S. retirement system away from the authors’ ideal?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dirty="0" smtClean="0"/>
              <a:t>…and are we really moving further away?</a:t>
            </a:r>
          </a:p>
        </p:txBody>
      </p:sp>
    </p:spTree>
    <p:extLst>
      <p:ext uri="{BB962C8B-B14F-4D97-AF65-F5344CB8AC3E}">
        <p14:creationId xmlns:p14="http://schemas.microsoft.com/office/powerpoint/2010/main" val="298697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380"/>
            <a:ext cx="7772400" cy="78486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/>
                </a:solidFill>
              </a:rPr>
              <a:t>Observations on Early Withdrawals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61440"/>
            <a:ext cx="7772400" cy="489489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Large (Argento, Bryant, and Sabelhaus)</a:t>
            </a:r>
          </a:p>
          <a:p>
            <a:pPr eaLnBrk="1" hangingPunct="1"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Did not surge in Great Recession, though probably trending up over time</a:t>
            </a:r>
          </a:p>
          <a:p>
            <a:pPr eaLnBrk="1" hangingPunct="1"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More likely to occur given income shock or marital disruption, especially at job change</a:t>
            </a:r>
          </a:p>
          <a:p>
            <a:pPr eaLnBrk="1" hangingPunct="1"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Widespread across income groups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Surprising? Was to me…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Presumably, high incomes are also high </a:t>
            </a:r>
            <a:r>
              <a:rPr lang="el-GR" dirty="0"/>
              <a:t>β</a:t>
            </a:r>
            <a:r>
              <a:rPr lang="en-US" dirty="0" smtClean="0"/>
              <a:t>’s?</a:t>
            </a:r>
            <a:endParaRPr lang="en-US" dirty="0"/>
          </a:p>
          <a:p>
            <a:pPr lvl="1" eaLnBrk="1" hangingPunct="1">
              <a:spcBef>
                <a:spcPct val="0"/>
              </a:spcBef>
            </a:pPr>
            <a:endParaRPr lang="en-US" dirty="0" smtClean="0"/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922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292986"/>
              </p:ext>
            </p:extLst>
          </p:nvPr>
        </p:nvGraphicFramePr>
        <p:xfrm>
          <a:off x="236220" y="838200"/>
          <a:ext cx="860298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381000" y="6096000"/>
            <a:ext cx="2577797" cy="25931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Source:</a:t>
            </a:r>
            <a:r>
              <a:rPr lang="en-US" sz="1200" baseline="0" dirty="0"/>
              <a:t> IRS Statistics of Income</a:t>
            </a:r>
            <a:endParaRPr lang="en-US" sz="1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66800" y="495759"/>
            <a:ext cx="8229600" cy="7921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000" b="1" dirty="0" smtClean="0">
                <a:solidFill>
                  <a:srgbClr val="0070C0"/>
                </a:solidFill>
              </a:rPr>
              <a:t>Retirement Account Early Withdrawal Rates by Year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90600" y="990600"/>
          <a:ext cx="7315200" cy="3324721"/>
        </p:xfrm>
        <a:graphic>
          <a:graphicData uri="http://schemas.openxmlformats.org/drawingml/2006/table">
            <a:tbl>
              <a:tblPr/>
              <a:tblGrid>
                <a:gridCol w="4324256"/>
                <a:gridCol w="1495472"/>
                <a:gridCol w="1495472"/>
              </a:tblGrid>
              <a:tr h="3378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Withdrawal Rates Across Job Change and Shock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Groups, 2004-2010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Job Change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 Change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Shocks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7.7%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13.8%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Shock Only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20.4%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29.8%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Marital Shock Only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9.2%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15.4%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Both Income and Marital Shock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21.2%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29.5%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47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Notes: Income shocks based on per capita AGI less taxable pensions. Population is all tax units with evidence of pension coverage or retirement accounts. Income shock is defined as a decline of ten percent or more relative to the prior year value. Marital shock is defined as a movement from joint to non-joint filing or joint filing with a different co-filer within past two years.  Job change based on employer EINs changing in prior or current year. </a:t>
                      </a:r>
                    </a:p>
                  </a:txBody>
                  <a:tcPr marL="13513" marR="13513" marT="13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1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/>
          </p:nvPr>
        </p:nvGraphicFramePr>
        <p:xfrm>
          <a:off x="236220" y="281940"/>
          <a:ext cx="8526780" cy="6042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09600" y="387685"/>
            <a:ext cx="7391400" cy="7921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9FDA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000" b="1" dirty="0" smtClean="0">
                <a:solidFill>
                  <a:srgbClr val="0070C0"/>
                </a:solidFill>
              </a:rPr>
              <a:t>Retirement Account Withdrawal Rates by Income, Shocks, and Job Change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52400" y="6172200"/>
            <a:ext cx="2554964" cy="2560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Source:</a:t>
            </a:r>
            <a:r>
              <a:rPr lang="en-US" sz="1200" baseline="0" dirty="0"/>
              <a:t> IRS Statistics of Income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264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380"/>
            <a:ext cx="7772400" cy="78486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/>
                </a:solidFill>
              </a:rPr>
              <a:t>Great Questions Spawn Research!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61440"/>
            <a:ext cx="7772400" cy="489489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Current research (with Alice Henriques and Sebastian Devlin-Foltz)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Use SCF to measure </a:t>
            </a:r>
            <a:r>
              <a:rPr lang="en-US" i="1" dirty="0" smtClean="0"/>
              <a:t>all</a:t>
            </a:r>
            <a:r>
              <a:rPr lang="en-US" dirty="0" smtClean="0"/>
              <a:t> retirement claims 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By lifetime income group and across cohorts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What are the actual distributional consequences of the shift from DB to DC?</a:t>
            </a:r>
          </a:p>
          <a:p>
            <a:pPr eaLnBrk="1" hangingPunct="1"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spcBef>
                <a:spcPct val="0"/>
              </a:spcBef>
            </a:pPr>
            <a:r>
              <a:rPr lang="en-US" dirty="0"/>
              <a:t>F</a:t>
            </a:r>
            <a:r>
              <a:rPr lang="en-US" dirty="0" smtClean="0"/>
              <a:t>uture research (with Victoria Bryant)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Add panel dimension, contributions from W2s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Will we find evidence of low vs high </a:t>
            </a:r>
            <a:r>
              <a:rPr lang="el-GR" dirty="0"/>
              <a:t>β</a:t>
            </a:r>
            <a:r>
              <a:rPr lang="en-US" dirty="0" smtClean="0"/>
              <a:t>’s?</a:t>
            </a:r>
          </a:p>
          <a:p>
            <a:pPr lvl="1" eaLnBrk="1" hangingPunct="1">
              <a:spcBef>
                <a:spcPct val="0"/>
              </a:spcBef>
            </a:pPr>
            <a:endParaRPr lang="en-US" dirty="0" smtClean="0"/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48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380"/>
            <a:ext cx="7772400" cy="78486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/>
                </a:solidFill>
              </a:rPr>
              <a:t>How Far Are We From the Ideal?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61440"/>
            <a:ext cx="7772400" cy="4894898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</a:pPr>
            <a:r>
              <a:rPr lang="en-US" dirty="0" smtClean="0"/>
              <a:t>Social Security is completely-illiquid and dominates retirement cash flow for most</a:t>
            </a:r>
          </a:p>
          <a:p>
            <a:pPr marL="914400" lvl="1" indent="-514350" eaLnBrk="1" hangingPunct="1">
              <a:spcBef>
                <a:spcPct val="0"/>
              </a:spcBef>
            </a:pPr>
            <a:r>
              <a:rPr lang="en-US" dirty="0" smtClean="0"/>
              <a:t>More like a retirement system </a:t>
            </a:r>
            <a:r>
              <a:rPr lang="en-US" i="1" dirty="0" smtClean="0"/>
              <a:t>since </a:t>
            </a:r>
            <a:r>
              <a:rPr lang="en-US" dirty="0" smtClean="0"/>
              <a:t>1970s</a:t>
            </a:r>
          </a:p>
          <a:p>
            <a:pPr marL="914400" lvl="1" indent="-514350" eaLnBrk="1" hangingPunct="1">
              <a:spcBef>
                <a:spcPct val="0"/>
              </a:spcBef>
            </a:pPr>
            <a:r>
              <a:rPr lang="en-US" dirty="0" smtClean="0"/>
              <a:t>Very strong distributional component (does not necessarily mean re-distributional…)</a:t>
            </a:r>
          </a:p>
          <a:p>
            <a:pPr marL="914400" lvl="1" indent="-514350" eaLnBrk="1" hangingPunct="1">
              <a:spcBef>
                <a:spcPct val="0"/>
              </a:spcBef>
            </a:pPr>
            <a:endParaRPr lang="en-US" sz="1000" dirty="0" smtClean="0"/>
          </a:p>
          <a:p>
            <a:pPr marL="514350" indent="-514350" eaLnBrk="1" hangingPunct="1">
              <a:spcBef>
                <a:spcPct val="0"/>
              </a:spcBef>
            </a:pPr>
            <a:r>
              <a:rPr lang="en-US" dirty="0" smtClean="0"/>
              <a:t>Is DB to DC pushing us further away?</a:t>
            </a:r>
          </a:p>
          <a:p>
            <a:pPr marL="914400" lvl="1" indent="-514350" eaLnBrk="1" hangingPunct="1">
              <a:spcBef>
                <a:spcPct val="0"/>
              </a:spcBef>
            </a:pPr>
            <a:r>
              <a:rPr lang="en-US" dirty="0" smtClean="0"/>
              <a:t>“Leakage” from DB system just different? (mid-career job change very costly in DB)</a:t>
            </a:r>
          </a:p>
          <a:p>
            <a:pPr marL="914400" lvl="1" indent="-514350" eaLnBrk="1" hangingPunct="1">
              <a:spcBef>
                <a:spcPct val="0"/>
              </a:spcBef>
            </a:pPr>
            <a:r>
              <a:rPr lang="en-US" dirty="0" smtClean="0"/>
              <a:t>Unclear whether DB retirement claims were more equal or even overall larger than DC</a:t>
            </a:r>
          </a:p>
        </p:txBody>
      </p:sp>
    </p:spTree>
    <p:extLst>
      <p:ext uri="{BB962C8B-B14F-4D97-AF65-F5344CB8AC3E}">
        <p14:creationId xmlns:p14="http://schemas.microsoft.com/office/powerpoint/2010/main" val="151455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</TotalTime>
  <Words>662</Words>
  <Application>Microsoft Office PowerPoint</Application>
  <PresentationFormat>On-screen Show (4:3)</PresentationFormat>
  <Paragraphs>96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Comments For:   Optimal Illiquidity in the Retirement Savings System  By John Beshears, James J. Choi,  Christopher Clayton, Christopher Harris,  David Laibson, and Brigitte C. Madrian  August 2014 John Sabelhaus  </vt:lpstr>
      <vt:lpstr>My Takeaways</vt:lpstr>
      <vt:lpstr>My Questions</vt:lpstr>
      <vt:lpstr>Observations on Early Withdrawals</vt:lpstr>
      <vt:lpstr>PowerPoint Presentation</vt:lpstr>
      <vt:lpstr>PowerPoint Presentation</vt:lpstr>
      <vt:lpstr>PowerPoint Presentation</vt:lpstr>
      <vt:lpstr>Great Questions Spawn Research!</vt:lpstr>
      <vt:lpstr>How Far Are We From the Ideal?</vt:lpstr>
      <vt:lpstr>PowerPoint Presentation</vt:lpstr>
      <vt:lpstr>PowerPoint Presentation</vt:lpstr>
      <vt:lpstr>Thanks!  john.sabelhaus@frb.gov</vt:lpstr>
    </vt:vector>
  </TitlesOfParts>
  <Company>Investment Company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Sabelhaus Comments On:</dc:title>
  <dc:creator>jsabelhaus</dc:creator>
  <cp:lastModifiedBy>Grzybowa</cp:lastModifiedBy>
  <cp:revision>377</cp:revision>
  <cp:lastPrinted>2013-07-10T13:45:22Z</cp:lastPrinted>
  <dcterms:created xsi:type="dcterms:W3CDTF">2007-11-07T13:04:37Z</dcterms:created>
  <dcterms:modified xsi:type="dcterms:W3CDTF">2014-08-05T18:10:58Z</dcterms:modified>
</cp:coreProperties>
</file>