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3"/>
  </p:notesMasterIdLst>
  <p:handoutMasterIdLst>
    <p:handoutMasterId r:id="rId24"/>
  </p:handoutMasterIdLst>
  <p:sldIdLst>
    <p:sldId id="493" r:id="rId2"/>
    <p:sldId id="561" r:id="rId3"/>
    <p:sldId id="522" r:id="rId4"/>
    <p:sldId id="552" r:id="rId5"/>
    <p:sldId id="524" r:id="rId6"/>
    <p:sldId id="562" r:id="rId7"/>
    <p:sldId id="506" r:id="rId8"/>
    <p:sldId id="563" r:id="rId9"/>
    <p:sldId id="564" r:id="rId10"/>
    <p:sldId id="565" r:id="rId11"/>
    <p:sldId id="566" r:id="rId12"/>
    <p:sldId id="567" r:id="rId13"/>
    <p:sldId id="568" r:id="rId14"/>
    <p:sldId id="572" r:id="rId15"/>
    <p:sldId id="569" r:id="rId16"/>
    <p:sldId id="570" r:id="rId17"/>
    <p:sldId id="573" r:id="rId18"/>
    <p:sldId id="574" r:id="rId19"/>
    <p:sldId id="576" r:id="rId20"/>
    <p:sldId id="575" r:id="rId21"/>
    <p:sldId id="503" r:id="rId22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Ø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Ø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Ø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Ø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Ø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6879" autoAdjust="0"/>
  </p:normalViewPr>
  <p:slideViewPr>
    <p:cSldViewPr>
      <p:cViewPr>
        <p:scale>
          <a:sx n="82" d="100"/>
          <a:sy n="82" d="100"/>
        </p:scale>
        <p:origin x="-16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48"/>
    </p:cViewPr>
  </p:sorterViewPr>
  <p:notesViewPr>
    <p:cSldViewPr>
      <p:cViewPr varScale="1">
        <p:scale>
          <a:sx n="69" d="100"/>
          <a:sy n="69" d="100"/>
        </p:scale>
        <p:origin x="-2832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DD8A7509-EC95-450F-BDDD-380210177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5A7E4436-AA9A-47D2-9FDC-B5319FE34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6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4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5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4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1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4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4436-AA9A-47D2-9FDC-B5319FE346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0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1492" name="Line 4"/>
          <p:cNvSpPr>
            <a:spLocks noChangeShapeType="1"/>
          </p:cNvSpPr>
          <p:nvPr userDrawn="1"/>
        </p:nvSpPr>
        <p:spPr bwMode="auto">
          <a:xfrm>
            <a:off x="771525" y="3733800"/>
            <a:ext cx="7467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75670-7971-473C-B889-F0DAAB451E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3238"/>
            <a:ext cx="205740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32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C678-9B50-4049-9E3D-253433FE7E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6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C4BBE-AB7F-4F7E-BE6E-22BEBC986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6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719BA-BD20-4F76-A1CA-6E56C0B3A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8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1A189-EA3B-4D7F-B27A-0C54AE8ADB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1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A7259-2888-49FD-BE99-60AA6C8EC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2BCE3-9474-4D22-B562-B64576D967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7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C5E6-AC10-417A-AF80-A88A131FCB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2C791-EFEC-4668-8171-CF1486E934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1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FF953-2059-4C58-BC74-7B25684CE9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32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48400"/>
            <a:ext cx="548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fld id="{046F7283-C22B-4AC2-8107-9611084005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0472" name="Line 8"/>
          <p:cNvSpPr>
            <a:spLocks noChangeShapeType="1"/>
          </p:cNvSpPr>
          <p:nvPr userDrawn="1"/>
        </p:nvSpPr>
        <p:spPr bwMode="auto">
          <a:xfrm>
            <a:off x="762000" y="1295400"/>
            <a:ext cx="7467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D7B-0FE5-40BB-9C6B-CE74FC36D1FC}" type="slidenum">
              <a:rPr lang="en-US"/>
              <a:pPr/>
              <a:t>1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/>
          <a:lstStyle/>
          <a:p>
            <a:r>
              <a:rPr lang="en-US" dirty="0" smtClean="0"/>
              <a:t>The Causes and Consequences of Financial Fraud Among Older Americans</a:t>
            </a:r>
            <a:endParaRPr lang="en-US" dirty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marL="457200" lvl="1" indent="0"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endParaRPr lang="en-US" sz="3200" dirty="0"/>
          </a:p>
          <a:p>
            <a:pPr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914400" y="1524000"/>
            <a:ext cx="7315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Keith Jacks Gamble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Finance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Patricia Boyle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r>
              <a:rPr lang="en-US" sz="3200" b="1" kern="0" dirty="0" smtClean="0">
                <a:latin typeface="+mn-lt"/>
              </a:rPr>
              <a:t>Lei Yu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David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Bennett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7432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4849" y="5480613"/>
            <a:ext cx="41057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282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85800" y="2801073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70462" y="2412839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70462" y="32766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84930" y="412635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70462" y="6525228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071207"/>
            <a:ext cx="1524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Cognition Start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22762" y="1423935"/>
            <a:ext cx="1524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Cognition End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2333240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13362" y="3197001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9149" y="4046753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3530" y="6445629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4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990600" y="2527139"/>
            <a:ext cx="4648200" cy="388234"/>
          </a:xfrm>
          <a:prstGeom prst="straightConnector1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990600" y="2915373"/>
            <a:ext cx="4648200" cy="475527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990600" y="2915373"/>
            <a:ext cx="4754784" cy="1312257"/>
          </a:xfrm>
          <a:prstGeom prst="straightConnector1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029200" y="3657600"/>
            <a:ext cx="730652" cy="297903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990600" y="2915373"/>
            <a:ext cx="4072359" cy="74314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914400" y="2933700"/>
            <a:ext cx="76581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6646762" y="5867400"/>
            <a:ext cx="234483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Dementia</a:t>
            </a:r>
          </a:p>
          <a:p>
            <a:pPr>
              <a:buNone/>
            </a:pPr>
            <a:r>
              <a:rPr lang="en-US" dirty="0" smtClean="0"/>
              <a:t>Out of Sample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46762" y="4033731"/>
            <a:ext cx="234483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Fraud Odds</a:t>
            </a:r>
          </a:p>
          <a:p>
            <a:pPr>
              <a:buNone/>
            </a:pPr>
            <a:r>
              <a:rPr lang="en-US" b="1" dirty="0" smtClean="0"/>
              <a:t>Increase 33%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952500" y="5715000"/>
            <a:ext cx="76581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1600200" y="4033731"/>
            <a:ext cx="21336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Focus Subsample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7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Reason?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(Supply Side) </a:t>
            </a:r>
            <a:r>
              <a:rPr lang="en-US" sz="3200" b="1" dirty="0" smtClean="0"/>
              <a:t>Do fraud perpetrators seek out those with decreased cognition?</a:t>
            </a:r>
          </a:p>
          <a:p>
            <a:pPr lvl="1"/>
            <a:r>
              <a:rPr lang="en-US" sz="2800" dirty="0" smtClean="0"/>
              <a:t>Cannot test with our data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(Demand Side) </a:t>
            </a:r>
            <a:r>
              <a:rPr lang="en-US" sz="3200" b="1" dirty="0" smtClean="0"/>
              <a:t>Do those with decreased cognition become more susceptible to scamming?</a:t>
            </a:r>
          </a:p>
          <a:p>
            <a:pPr lvl="1"/>
            <a:r>
              <a:rPr lang="en-US" sz="2800" b="1" dirty="0" smtClean="0"/>
              <a:t>Yes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4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Scam Susceptibility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Scored using 6 item survey</a:t>
            </a:r>
          </a:p>
          <a:p>
            <a:endParaRPr lang="en-US" sz="3200" dirty="0" smtClean="0"/>
          </a:p>
          <a:p>
            <a:r>
              <a:rPr lang="en-US" sz="3200" b="1" dirty="0" smtClean="0"/>
              <a:t>Example: I have difficulty ending a phone call, even if the caller is a telemarketer, someone I do not know, or someone I did not wish to call me.</a:t>
            </a:r>
          </a:p>
          <a:p>
            <a:pPr lvl="1"/>
            <a:r>
              <a:rPr lang="en-US" sz="2800" dirty="0" smtClean="0"/>
              <a:t>Strongly agree, agree, slightly agree, neither agree nor disagree, slightly disagree, strongly disagree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85800" y="2801073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70462" y="2412839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70462" y="32766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84930" y="412635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70462" y="6525228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071207"/>
            <a:ext cx="1524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Cognition Start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22762" y="1423935"/>
            <a:ext cx="1524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Cognition End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2333240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13362" y="3197001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9149" y="4046753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3530" y="6445629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4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990600" y="2527139"/>
            <a:ext cx="4648200" cy="388234"/>
          </a:xfrm>
          <a:prstGeom prst="straightConnector1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990600" y="2915373"/>
            <a:ext cx="4648200" cy="475527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990600" y="2915373"/>
            <a:ext cx="4754784" cy="1312257"/>
          </a:xfrm>
          <a:prstGeom prst="straightConnector1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029200" y="3657600"/>
            <a:ext cx="730652" cy="297903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990600" y="2915373"/>
            <a:ext cx="4072359" cy="74314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914400" y="2933700"/>
            <a:ext cx="76581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6646762" y="5867400"/>
            <a:ext cx="234483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Dementia</a:t>
            </a:r>
          </a:p>
          <a:p>
            <a:pPr>
              <a:buNone/>
            </a:pPr>
            <a:r>
              <a:rPr lang="en-US" dirty="0" smtClean="0"/>
              <a:t>Out of Sample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46762" y="4033731"/>
            <a:ext cx="234483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Scam Susceptibility Significantly</a:t>
            </a:r>
          </a:p>
          <a:p>
            <a:pPr>
              <a:buNone/>
            </a:pPr>
            <a:r>
              <a:rPr lang="en-US" b="1" dirty="0" smtClean="0"/>
              <a:t>Higher</a:t>
            </a:r>
            <a:endParaRPr lang="en-US" b="1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952500" y="5715000"/>
            <a:ext cx="7658100" cy="38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lgDashDot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1600200" y="4033731"/>
            <a:ext cx="21336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Focus Subsample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16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Doctors and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Can indirectly test for risk for financial fraud by observing cognitive decline</a:t>
            </a:r>
          </a:p>
          <a:p>
            <a:endParaRPr lang="en-US" sz="3200" dirty="0"/>
          </a:p>
          <a:p>
            <a:r>
              <a:rPr lang="en-US" sz="3200" dirty="0" smtClean="0"/>
              <a:t>Motivates earlier financial intervention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r>
              <a:rPr lang="en-US" sz="2800" b="1" dirty="0" smtClean="0"/>
              <a:t>Does overconfidence predict financial fraud?</a:t>
            </a:r>
          </a:p>
          <a:p>
            <a:endParaRPr lang="en-US" sz="2800" b="1" dirty="0"/>
          </a:p>
          <a:p>
            <a:r>
              <a:rPr lang="en-US" sz="2800" b="1" dirty="0" smtClean="0"/>
              <a:t>Motivation: Overconfident investors make more mistakes: trade more (Barber and Odean (2001)) and diversify less (</a:t>
            </a:r>
            <a:r>
              <a:rPr lang="en-US" sz="2800" b="1" dirty="0" err="1" smtClean="0"/>
              <a:t>Goetzmann</a:t>
            </a:r>
            <a:r>
              <a:rPr lang="en-US" sz="2800" b="1" dirty="0" smtClean="0"/>
              <a:t> and Kumar (2008))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5000" y="5486400"/>
            <a:ext cx="2438400" cy="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715000" y="5214349"/>
            <a:ext cx="0" cy="609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153400" y="5181600"/>
            <a:ext cx="0" cy="609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38750" y="5879894"/>
            <a:ext cx="9525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5889539"/>
            <a:ext cx="12573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5257593"/>
            <a:ext cx="37338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Measure financial literacy, confidence, overconfidence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5051224"/>
            <a:ext cx="12954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Fraud?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47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Overconfidence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r>
              <a:rPr lang="en-US" sz="2800" b="1" dirty="0" smtClean="0"/>
              <a:t>9 standard financial literacy questions</a:t>
            </a:r>
          </a:p>
          <a:p>
            <a:r>
              <a:rPr lang="en-US" sz="2800" b="1" dirty="0" smtClean="0"/>
              <a:t>Each followed by a confidence question</a:t>
            </a:r>
          </a:p>
          <a:p>
            <a:r>
              <a:rPr lang="en-US" sz="2800" b="1" dirty="0"/>
              <a:t>Overconfidence </a:t>
            </a:r>
            <a:r>
              <a:rPr lang="en-US" sz="2800" b="1" dirty="0" smtClean="0"/>
              <a:t>= </a:t>
            </a:r>
            <a:r>
              <a:rPr lang="en-US" sz="2800" b="1" dirty="0"/>
              <a:t>sum of confidence scores for missed questions.</a:t>
            </a:r>
          </a:p>
          <a:p>
            <a:endParaRPr lang="en-US" sz="1600" b="1" dirty="0"/>
          </a:p>
          <a:p>
            <a:r>
              <a:rPr lang="en-US" sz="2800" dirty="0" smtClean="0"/>
              <a:t>Example: </a:t>
            </a:r>
            <a:r>
              <a:rPr lang="en-US" sz="2800" dirty="0"/>
              <a:t>When interest rates go up, what do bond prices do: go down, go up, or stay the same? </a:t>
            </a:r>
          </a:p>
          <a:p>
            <a:r>
              <a:rPr lang="en-US" sz="2800" dirty="0" smtClean="0"/>
              <a:t>How confident are you that you answered that question correctly?</a:t>
            </a:r>
          </a:p>
          <a:p>
            <a:pPr lvl="1"/>
            <a:r>
              <a:rPr lang="en-US" dirty="0" smtClean="0"/>
              <a:t>Extremely confident, fairly confident, a little confident, not at all confident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51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High overconfidence increases odds of fraud victimization by 26%</a:t>
            </a:r>
          </a:p>
          <a:p>
            <a:r>
              <a:rPr lang="en-US" sz="2800" b="1" dirty="0" smtClean="0"/>
              <a:t>No effect of low financial literacy alone</a:t>
            </a:r>
          </a:p>
          <a:p>
            <a:r>
              <a:rPr lang="en-US" sz="2800" b="1" dirty="0" smtClean="0"/>
              <a:t>No effect of high confidence alone</a:t>
            </a:r>
          </a:p>
          <a:p>
            <a:endParaRPr lang="en-US" sz="2800" b="1" dirty="0"/>
          </a:p>
          <a:p>
            <a:r>
              <a:rPr lang="en-US" sz="2800" b="1" dirty="0" smtClean="0"/>
              <a:t>Policy Implications: Decrease fraud risk by…</a:t>
            </a:r>
          </a:p>
          <a:p>
            <a:pPr lvl="1"/>
            <a:r>
              <a:rPr lang="en-US" sz="2400" b="1" dirty="0" smtClean="0"/>
              <a:t>Increasing financial literacy</a:t>
            </a:r>
          </a:p>
          <a:p>
            <a:pPr lvl="1"/>
            <a:r>
              <a:rPr lang="en-US" sz="2400" b="1" dirty="0" smtClean="0"/>
              <a:t>Increasing self awareness of lack of financial literacy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06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800" b="1" dirty="0" smtClean="0"/>
              <a:t>Does financial fraud victimization change future risk taking propensity?</a:t>
            </a:r>
          </a:p>
          <a:p>
            <a:endParaRPr lang="en-US" sz="2800" b="1" dirty="0"/>
          </a:p>
          <a:p>
            <a:r>
              <a:rPr lang="en-US" sz="3200" b="1" dirty="0" smtClean="0"/>
              <a:t>Two theories</a:t>
            </a:r>
          </a:p>
          <a:p>
            <a:pPr lvl="1"/>
            <a:r>
              <a:rPr lang="en-US" sz="2800" b="1" dirty="0" smtClean="0"/>
              <a:t>“Once bitten, twice shy” – lower future risk taking</a:t>
            </a:r>
          </a:p>
          <a:p>
            <a:pPr lvl="1"/>
            <a:r>
              <a:rPr lang="en-US" sz="2800" b="1" dirty="0" smtClean="0"/>
              <a:t>“Break-even effect” (</a:t>
            </a:r>
            <a:r>
              <a:rPr lang="en-US" sz="2800" b="1" dirty="0" err="1" smtClean="0"/>
              <a:t>Thaler</a:t>
            </a:r>
            <a:r>
              <a:rPr lang="en-US" sz="2800" b="1" dirty="0" smtClean="0"/>
              <a:t> and Johnson (1990)) – raise future risk taking to recover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5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Risk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r>
              <a:rPr lang="en-US" sz="2800" b="1" dirty="0" smtClean="0"/>
              <a:t>Example: Suppose that the chances were 50-50 that the investment opportunity would double your annual income and 50-50 that it would cut it by 1/10 or 10%? Would you take the risk?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…same with 20%?</a:t>
            </a:r>
            <a:endParaRPr lang="en-US" sz="2800" b="1" dirty="0"/>
          </a:p>
          <a:p>
            <a:endParaRPr lang="en-US" sz="1600" b="1" dirty="0" smtClean="0"/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6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Acknowledgements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sz="3200" b="1" dirty="0" err="1" smtClean="0"/>
              <a:t>Sandell</a:t>
            </a:r>
            <a:r>
              <a:rPr lang="en-US" sz="3200" b="1" dirty="0" smtClean="0"/>
              <a:t> Grant – Center for Retirement Research at Boston College</a:t>
            </a:r>
          </a:p>
          <a:p>
            <a:endParaRPr lang="en-US" sz="3200" b="1" dirty="0"/>
          </a:p>
          <a:p>
            <a:r>
              <a:rPr lang="en-US" sz="3200" b="1" dirty="0" smtClean="0"/>
              <a:t>National Institute of Aging (grant R01-AG33678)</a:t>
            </a:r>
          </a:p>
          <a:p>
            <a:endParaRPr lang="en-US" sz="3200" b="1" dirty="0"/>
          </a:p>
          <a:p>
            <a:r>
              <a:rPr lang="en-US" sz="3200" b="1" dirty="0" smtClean="0"/>
              <a:t>Mom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7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Percent taking 10%-of-income risk increases by 17 percentage points after fraud victimization</a:t>
            </a:r>
          </a:p>
          <a:p>
            <a:r>
              <a:rPr lang="en-US" sz="2800" dirty="0" smtClean="0"/>
              <a:t>No change for non-victims</a:t>
            </a:r>
          </a:p>
          <a:p>
            <a:r>
              <a:rPr lang="en-US" sz="2800" dirty="0" smtClean="0"/>
              <a:t>Compared to similar (propensity-matched) non-victims increase is 22 percentage points after victimization</a:t>
            </a:r>
          </a:p>
          <a:p>
            <a:endParaRPr lang="en-US" sz="2800" dirty="0"/>
          </a:p>
          <a:p>
            <a:r>
              <a:rPr lang="en-US" sz="2800" dirty="0" smtClean="0"/>
              <a:t>Policy Implication: Fraud victims at risk for repeated victimization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8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sz="2800" dirty="0" smtClean="0"/>
              <a:t>Financial fraud a big problem for older Americans</a:t>
            </a:r>
          </a:p>
          <a:p>
            <a:pPr lvl="1"/>
            <a:r>
              <a:rPr lang="en-US" sz="2400" dirty="0" smtClean="0"/>
              <a:t>Perhaps bigger in future when individuals manage own retirement accounts</a:t>
            </a:r>
          </a:p>
          <a:p>
            <a:r>
              <a:rPr lang="en-US" sz="2800" dirty="0" smtClean="0"/>
              <a:t>Decreased cognition and overconfidence are risk factors for fraud victimization.</a:t>
            </a:r>
          </a:p>
          <a:p>
            <a:r>
              <a:rPr lang="en-US" sz="2800" dirty="0" smtClean="0"/>
              <a:t>Fraud victims show increased propensity to take on risk.</a:t>
            </a:r>
            <a:endParaRPr lang="en-US" sz="2800" dirty="0"/>
          </a:p>
          <a:p>
            <a:r>
              <a:rPr lang="en-US" sz="2800" dirty="0" smtClean="0"/>
              <a:t>Need for more and better data for fraud research.</a:t>
            </a:r>
          </a:p>
          <a:p>
            <a:endParaRPr lang="en-US" sz="2800" b="1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9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Fraud is a Big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2004 FTC Survey</a:t>
            </a:r>
          </a:p>
          <a:p>
            <a:pPr lvl="1"/>
            <a:r>
              <a:rPr lang="en-US" sz="2800" b="1" dirty="0" smtClean="0"/>
              <a:t>13.5</a:t>
            </a:r>
            <a:r>
              <a:rPr lang="en-US" sz="2800" b="1" dirty="0"/>
              <a:t>% of Americans have experienced </a:t>
            </a:r>
            <a:r>
              <a:rPr lang="en-US" sz="2800" b="1" dirty="0" smtClean="0"/>
              <a:t>fraud</a:t>
            </a:r>
          </a:p>
          <a:p>
            <a:pPr lvl="1"/>
            <a:r>
              <a:rPr lang="en-US" sz="2800" b="1" dirty="0" smtClean="0"/>
              <a:t> vast </a:t>
            </a:r>
            <a:r>
              <a:rPr lang="en-US" sz="2800" b="1" dirty="0"/>
              <a:t>majority of those are older </a:t>
            </a:r>
            <a:r>
              <a:rPr lang="en-US" sz="2800" b="1" dirty="0" smtClean="0"/>
              <a:t>persons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CFP Board of Standards 2012 Senior Financial Exploitation Study</a:t>
            </a:r>
          </a:p>
          <a:p>
            <a:pPr lvl="1"/>
            <a:r>
              <a:rPr lang="en-US" sz="2800" b="1" dirty="0" smtClean="0"/>
              <a:t>56% of CFP professionals had older client who had been exploited financially</a:t>
            </a:r>
          </a:p>
          <a:p>
            <a:pPr lvl="1"/>
            <a:r>
              <a:rPr lang="en-US" sz="2800" b="1" dirty="0" smtClean="0"/>
              <a:t>Average loss of $50,000 per victim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7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ED7B-0FE5-40BB-9C6B-CE74FC36D1FC}" type="slidenum">
              <a:rPr lang="en-US"/>
              <a:pPr/>
              <a:t>4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Results</a:t>
            </a:r>
            <a:endParaRPr lang="en-US" sz="3600" dirty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What decision </a:t>
            </a:r>
            <a:r>
              <a:rPr lang="en-US" sz="3200" b="1" dirty="0"/>
              <a:t>m</a:t>
            </a:r>
            <a:r>
              <a:rPr lang="en-US" sz="3200" b="1" dirty="0" smtClean="0"/>
              <a:t>aking </a:t>
            </a:r>
            <a:r>
              <a:rPr lang="en-US" sz="3200" b="1" dirty="0"/>
              <a:t>f</a:t>
            </a:r>
            <a:r>
              <a:rPr lang="en-US" sz="3200" b="1" dirty="0" smtClean="0"/>
              <a:t>actors predict </a:t>
            </a:r>
            <a:r>
              <a:rPr lang="en-US" sz="3200" b="1" dirty="0"/>
              <a:t>f</a:t>
            </a:r>
            <a:r>
              <a:rPr lang="en-US" sz="3200" b="1" dirty="0" smtClean="0"/>
              <a:t>raud victimization?</a:t>
            </a:r>
          </a:p>
          <a:p>
            <a:pPr lvl="1"/>
            <a:r>
              <a:rPr lang="en-US" sz="2400" b="1" dirty="0" smtClean="0"/>
              <a:t>Declining Cognition</a:t>
            </a:r>
          </a:p>
          <a:p>
            <a:pPr lvl="1"/>
            <a:r>
              <a:rPr lang="en-US" sz="2400" b="1" dirty="0" smtClean="0"/>
              <a:t>Overconfidence in One’s Financial Literacy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sz="3200" b="1" dirty="0" smtClean="0"/>
              <a:t>How does financial fraud victimization affect future financial decision making?</a:t>
            </a:r>
          </a:p>
          <a:p>
            <a:pPr lvl="1"/>
            <a:r>
              <a:rPr lang="en-US" sz="2400" b="1" dirty="0" smtClean="0"/>
              <a:t>Increased Willingness to Take on Financial Risk</a:t>
            </a:r>
          </a:p>
          <a:p>
            <a:pPr lvl="1"/>
            <a:endParaRPr lang="en-US" dirty="0" smtClean="0"/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3200" dirty="0"/>
          </a:p>
          <a:p>
            <a:endParaRPr lang="en-US" sz="3200" dirty="0"/>
          </a:p>
          <a:p>
            <a:pPr>
              <a:buFont typeface="Wingdings" pitchFamily="2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09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Rush Memory and Aging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400"/>
          </a:xfrm>
        </p:spPr>
        <p:txBody>
          <a:bodyPr/>
          <a:lstStyle/>
          <a:p>
            <a:r>
              <a:rPr lang="en-US" sz="3200" b="1" dirty="0" smtClean="0"/>
              <a:t>Began in 1997</a:t>
            </a:r>
          </a:p>
          <a:p>
            <a:r>
              <a:rPr lang="en-US" sz="3200" b="1" dirty="0" smtClean="0"/>
              <a:t>Participants age 60 and older </a:t>
            </a:r>
          </a:p>
          <a:p>
            <a:pPr lvl="1"/>
            <a:r>
              <a:rPr lang="en-US" sz="2800" b="1" dirty="0" smtClean="0"/>
              <a:t>(Mean Age = 82)</a:t>
            </a:r>
          </a:p>
          <a:p>
            <a:r>
              <a:rPr lang="en-US" sz="3200" b="1" dirty="0" smtClean="0"/>
              <a:t>From Chicago metro area</a:t>
            </a:r>
          </a:p>
          <a:p>
            <a:r>
              <a:rPr lang="en-US" sz="3200" b="1" dirty="0" smtClean="0"/>
              <a:t>Yearly interviews and clinical evaluations</a:t>
            </a:r>
          </a:p>
          <a:p>
            <a:r>
              <a:rPr lang="en-US" sz="3200" b="1" dirty="0" smtClean="0"/>
              <a:t>Demographics</a:t>
            </a:r>
          </a:p>
          <a:p>
            <a:r>
              <a:rPr lang="en-US" sz="3200" b="1" dirty="0" smtClean="0"/>
              <a:t>Cognition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Decision Making Assessment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 sz="3200" b="1" dirty="0" smtClean="0"/>
              <a:t>Began in 2010</a:t>
            </a:r>
          </a:p>
          <a:p>
            <a:pPr lvl="1"/>
            <a:r>
              <a:rPr lang="en-US" sz="3200" b="1" dirty="0" smtClean="0"/>
              <a:t>Financial literacy</a:t>
            </a:r>
          </a:p>
          <a:p>
            <a:pPr lvl="1"/>
            <a:r>
              <a:rPr lang="en-US" sz="3200" b="1" dirty="0" smtClean="0"/>
              <a:t>Confidence in financial literacy</a:t>
            </a:r>
          </a:p>
          <a:p>
            <a:pPr lvl="1"/>
            <a:r>
              <a:rPr lang="en-US" sz="3200" b="1" dirty="0" smtClean="0"/>
              <a:t>Risk preferences</a:t>
            </a:r>
          </a:p>
          <a:p>
            <a:pPr lvl="1"/>
            <a:r>
              <a:rPr lang="en-US" sz="3200" b="1" dirty="0" smtClean="0"/>
              <a:t>Fraud victimization</a:t>
            </a:r>
          </a:p>
          <a:p>
            <a:pPr lvl="1"/>
            <a:r>
              <a:rPr lang="en-US" sz="3200" b="1" dirty="0" smtClean="0"/>
              <a:t>Scam susceptibility</a:t>
            </a:r>
          </a:p>
          <a:p>
            <a:pPr lvl="1"/>
            <a:endParaRPr lang="en-US" sz="3200" b="1" dirty="0" smtClean="0"/>
          </a:p>
          <a:p>
            <a:r>
              <a:rPr lang="en-US" sz="3200" b="1" dirty="0" smtClean="0"/>
              <a:t>787 </a:t>
            </a:r>
            <a:r>
              <a:rPr lang="en-US" sz="3200" b="1" dirty="0"/>
              <a:t>participants w/o dementia</a:t>
            </a:r>
          </a:p>
          <a:p>
            <a:pPr lvl="1"/>
            <a:r>
              <a:rPr lang="en-US" sz="2800" b="1" dirty="0"/>
              <a:t>93 (12%) report recent fraud victimization</a:t>
            </a:r>
          </a:p>
          <a:p>
            <a:endParaRPr lang="en-US" sz="3600" b="1" dirty="0" smtClean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Fraud Victimization Question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 smtClean="0"/>
          </a:p>
          <a:p>
            <a:r>
              <a:rPr lang="en-US" sz="3200" b="1" dirty="0" smtClean="0"/>
              <a:t>In </a:t>
            </a:r>
            <a:r>
              <a:rPr lang="en-US" sz="3200" b="1" dirty="0"/>
              <a:t>the past year, were you a victim of financial fraud or have </a:t>
            </a:r>
            <a:r>
              <a:rPr lang="en-US" sz="3200" b="1" dirty="0" smtClean="0"/>
              <a:t>you </a:t>
            </a:r>
            <a:r>
              <a:rPr lang="en-US" sz="3200" b="1" dirty="0"/>
              <a:t>been told you were a victim of financial fraud?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80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r>
              <a:rPr lang="en-US" sz="2800" b="1" dirty="0" smtClean="0"/>
              <a:t>Does decreased cognition predict financial fraud?</a:t>
            </a:r>
          </a:p>
          <a:p>
            <a:r>
              <a:rPr lang="en-US" sz="2800" b="1" dirty="0" smtClean="0"/>
              <a:t>Composite cognition score</a:t>
            </a:r>
          </a:p>
          <a:p>
            <a:pPr lvl="1"/>
            <a:r>
              <a:rPr lang="en-US" sz="2800" b="1" dirty="0" smtClean="0"/>
              <a:t>Measured yearly</a:t>
            </a:r>
          </a:p>
          <a:p>
            <a:pPr lvl="1"/>
            <a:r>
              <a:rPr lang="en-US" sz="2800" b="1" dirty="0" smtClean="0"/>
              <a:t>Battery of 19 standard tests</a:t>
            </a:r>
          </a:p>
          <a:p>
            <a:pPr lvl="2"/>
            <a:r>
              <a:rPr lang="en-US" sz="2000" dirty="0" smtClean="0"/>
              <a:t>Episodic memory, semantic memory, working memory, perceptual speed, visuospatial ability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38200" y="5486400"/>
            <a:ext cx="7315200" cy="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6553200" y="5181600"/>
            <a:ext cx="0" cy="609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838200" y="5181600"/>
            <a:ext cx="0" cy="609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153400" y="5181600"/>
            <a:ext cx="0" cy="609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81000" y="5943600"/>
            <a:ext cx="9906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1997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57900" y="5939742"/>
            <a:ext cx="9525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5889539"/>
            <a:ext cx="12573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14500" y="5020450"/>
            <a:ext cx="43434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Measure Cognitive Slope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5042612"/>
            <a:ext cx="12954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Fraud?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Change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4BBE-AB7F-4F7E-BE6E-22BEBC986B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85800" y="2801073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70462" y="2412839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70462" y="32766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84930" y="412635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70462" y="6525228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071207"/>
            <a:ext cx="1524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Cognition Start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22762" y="1423935"/>
            <a:ext cx="1524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Cognition End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2333240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13362" y="3197001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9149" y="4046753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3530" y="6445629"/>
            <a:ext cx="3048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4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990600" y="2527139"/>
            <a:ext cx="4648200" cy="388234"/>
          </a:xfrm>
          <a:prstGeom prst="straightConnector1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990600" y="2915373"/>
            <a:ext cx="4648200" cy="475527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990600" y="2915373"/>
            <a:ext cx="4754784" cy="1312257"/>
          </a:xfrm>
          <a:prstGeom prst="straightConnector1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029200" y="3657600"/>
            <a:ext cx="730652" cy="297903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990600" y="2915373"/>
            <a:ext cx="4072359" cy="743146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55516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Ø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Ø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28701</TotalTime>
  <Words>828</Words>
  <Application>Microsoft Macintosh PowerPoint</Application>
  <PresentationFormat>On-screen Show (4:3)</PresentationFormat>
  <Paragraphs>190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The Causes and Consequences of Financial Fraud Among Older Americans</vt:lpstr>
      <vt:lpstr>Acknowledgements</vt:lpstr>
      <vt:lpstr>Financial Fraud is a Big Problem</vt:lpstr>
      <vt:lpstr>Summary of Results</vt:lpstr>
      <vt:lpstr>Rush Memory and Aging Project</vt:lpstr>
      <vt:lpstr>Decision Making Assessment </vt:lpstr>
      <vt:lpstr>Fraud Victimization Question</vt:lpstr>
      <vt:lpstr>First Hypothesis</vt:lpstr>
      <vt:lpstr>Cognitive Change Paths</vt:lpstr>
      <vt:lpstr>Results</vt:lpstr>
      <vt:lpstr>What is the Reason?</vt:lpstr>
      <vt:lpstr>Scam Susceptibility Measure</vt:lpstr>
      <vt:lpstr>Results</vt:lpstr>
      <vt:lpstr>Implications for Doctors and Families</vt:lpstr>
      <vt:lpstr>Second Hypothesis</vt:lpstr>
      <vt:lpstr>Measuring Overconfidence</vt:lpstr>
      <vt:lpstr>Results</vt:lpstr>
      <vt:lpstr>Third Hypothesis</vt:lpstr>
      <vt:lpstr>Measuring Risk Taking</vt:lpstr>
      <vt:lpstr>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Contribution</dc:title>
  <dc:creator>Gamble, Keith</dc:creator>
  <cp:lastModifiedBy>Amy Grzybowski</cp:lastModifiedBy>
  <cp:revision>500</cp:revision>
  <cp:lastPrinted>2012-09-25T15:53:16Z</cp:lastPrinted>
  <dcterms:created xsi:type="dcterms:W3CDTF">2005-10-11T14:59:54Z</dcterms:created>
  <dcterms:modified xsi:type="dcterms:W3CDTF">2014-08-08T11:27:23Z</dcterms:modified>
</cp:coreProperties>
</file>