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6" r:id="rId2"/>
    <p:sldId id="340" r:id="rId3"/>
    <p:sldId id="341" r:id="rId4"/>
    <p:sldId id="362" r:id="rId5"/>
    <p:sldId id="342" r:id="rId6"/>
    <p:sldId id="357" r:id="rId7"/>
    <p:sldId id="337" r:id="rId8"/>
    <p:sldId id="363" r:id="rId9"/>
    <p:sldId id="350" r:id="rId10"/>
    <p:sldId id="364" r:id="rId11"/>
    <p:sldId id="365" r:id="rId12"/>
    <p:sldId id="366" r:id="rId13"/>
    <p:sldId id="368" r:id="rId14"/>
    <p:sldId id="369" r:id="rId15"/>
    <p:sldId id="370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Scala-Regular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Scala-Regular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tthew Rutledge" initials="MR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3384AE"/>
    <a:srgbClr val="DBD3CB"/>
    <a:srgbClr val="FFFFEB"/>
    <a:srgbClr val="FCFEE8"/>
    <a:srgbClr val="FFFFEF"/>
    <a:srgbClr val="FEFEE2"/>
    <a:srgbClr val="EBE8D1"/>
    <a:srgbClr val="DDDDDD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8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36" y="-28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uuv\Downloads\Figure%20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uuv\Downloads\Figure%202%20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639736813720201"/>
          <c:y val="5.2818681241338261E-2"/>
          <c:w val="0.85798619350663397"/>
          <c:h val="0.854307457831433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'[Figure 1.xlsx]Figure 1'!$A$4</c:f>
              <c:strCache>
                <c:ptCount val="1"/>
                <c:pt idx="0">
                  <c:v>Estimated likelihood of living to age 75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3175" cmpd="sng">
              <a:solidFill>
                <a:srgbClr val="000000"/>
              </a:solidFill>
            </a:ln>
          </c:spPr>
          <c:invertIfNegative val="0"/>
          <c:dLbls>
            <c:dLbl>
              <c:idx val="2"/>
              <c:layout>
                <c:manualLayout>
                  <c:x val="-9.0533933568142622E-17"/>
                  <c:y val="1.286863053452439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783412627511318E-3"/>
                  <c:y val="1.25447193355058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'[Figure 1.xlsx]Figure 1'!$B$2:$D$3</c:f>
              <c:strCache>
                <c:ptCount val="3"/>
                <c:pt idx="0">
                  <c:v>Lowest third</c:v>
                </c:pt>
                <c:pt idx="1">
                  <c:v>Middle third</c:v>
                </c:pt>
                <c:pt idx="2">
                  <c:v>Highest third</c:v>
                </c:pt>
              </c:strCache>
            </c:strRef>
          </c:cat>
          <c:val>
            <c:numRef>
              <c:f>'[Figure 1.xlsx]Figure 1'!$B$4:$D$4</c:f>
              <c:numCache>
                <c:formatCode>0%</c:formatCode>
                <c:ptCount val="3"/>
                <c:pt idx="0">
                  <c:v>0.37000000000000011</c:v>
                </c:pt>
                <c:pt idx="1">
                  <c:v>0.7200000000000002</c:v>
                </c:pt>
                <c:pt idx="2">
                  <c:v>0.94000000000000017</c:v>
                </c:pt>
              </c:numCache>
            </c:numRef>
          </c:val>
        </c:ser>
        <c:ser>
          <c:idx val="1"/>
          <c:order val="1"/>
          <c:tx>
            <c:strRef>
              <c:f>'[Figure 1.xlsx]Figure 1'!$A$5</c:f>
              <c:strCache>
                <c:ptCount val="1"/>
                <c:pt idx="0">
                  <c:v>Estimated likelihood of living to age 85</c:v>
                </c:pt>
              </c:strCache>
            </c:strRef>
          </c:tx>
          <c:spPr>
            <a:solidFill>
              <a:srgbClr val="800000"/>
            </a:solidFill>
            <a:ln w="3175" cmpd="sng">
              <a:solidFill>
                <a:schemeClr val="tx1"/>
              </a:solidFill>
            </a:ln>
          </c:spPr>
          <c:invertIfNegative val="0"/>
          <c:cat>
            <c:strRef>
              <c:f>'[Figure 1.xlsx]Figure 1'!$B$2:$D$3</c:f>
              <c:strCache>
                <c:ptCount val="3"/>
                <c:pt idx="0">
                  <c:v>Lowest third</c:v>
                </c:pt>
                <c:pt idx="1">
                  <c:v>Middle third</c:v>
                </c:pt>
                <c:pt idx="2">
                  <c:v>Highest third</c:v>
                </c:pt>
              </c:strCache>
            </c:strRef>
          </c:cat>
          <c:val>
            <c:numRef>
              <c:f>'[Figure 1.xlsx]Figure 1'!$B$5:$D$5</c:f>
              <c:numCache>
                <c:formatCode>0%</c:formatCode>
                <c:ptCount val="3"/>
                <c:pt idx="0">
                  <c:v>0.21000000000000005</c:v>
                </c:pt>
                <c:pt idx="1">
                  <c:v>0.51</c:v>
                </c:pt>
                <c:pt idx="2">
                  <c:v>0.70000000000000018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499136"/>
        <c:axId val="91505024"/>
      </c:barChart>
      <c:catAx>
        <c:axId val="91499136"/>
        <c:scaling>
          <c:orientation val="minMax"/>
        </c:scaling>
        <c:delete val="0"/>
        <c:axPos val="b"/>
        <c:majorTickMark val="out"/>
        <c:minorTickMark val="none"/>
        <c:tickLblPos val="nextTo"/>
        <c:crossAx val="91505024"/>
        <c:crosses val="autoZero"/>
        <c:auto val="1"/>
        <c:lblAlgn val="ctr"/>
        <c:lblOffset val="100"/>
        <c:noMultiLvlLbl val="0"/>
      </c:catAx>
      <c:valAx>
        <c:axId val="91505024"/>
        <c:scaling>
          <c:orientation val="minMax"/>
        </c:scaling>
        <c:delete val="0"/>
        <c:axPos val="l"/>
        <c:majorGridlines>
          <c:spPr>
            <a:ln w="3175">
              <a:solidFill>
                <a:schemeClr val="bg1">
                  <a:lumMod val="50000"/>
                </a:schemeClr>
              </a:solidFill>
            </a:ln>
          </c:spPr>
        </c:majorGridlines>
        <c:numFmt formatCode="0%" sourceLinked="1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</a:ln>
        </c:spPr>
        <c:crossAx val="91499136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120537550831897"/>
          <c:y val="6.9682942830483527E-2"/>
          <c:w val="0.60693107745098673"/>
          <c:h val="0.12359330156447737"/>
        </c:manualLayout>
      </c:layout>
      <c:overlay val="0"/>
      <c:spPr>
        <a:ln w="3175" cmpd="sng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299795476957731"/>
          <c:y val="3.8037718876689719E-2"/>
          <c:w val="0.25265161218259879"/>
          <c:h val="0.84530896327142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'[Figure 2 (2).xlsx]Figure 2'!$B$45</c:f>
              <c:strCache>
                <c:ptCount val="1"/>
                <c:pt idx="0">
                  <c:v>Expectation of living to age 85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3175" cmpd="sng">
              <a:solidFill>
                <a:srgbClr val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2.6332550974695452E-3"/>
                  <c:y val="-4.8642687269725098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'[Figure 2 (2).xlsx]Figure 2'!$A$46:$A$48</c:f>
              <c:strCache>
                <c:ptCount val="3"/>
                <c:pt idx="0">
                  <c:v>Likelihood of working full-time at age 65 (ppt)</c:v>
                </c:pt>
                <c:pt idx="1">
                  <c:v>Likelihood of working full-time at age 62 (ppt)</c:v>
                </c:pt>
                <c:pt idx="2">
                  <c:v>Expected retirement age (months) </c:v>
                </c:pt>
              </c:strCache>
            </c:strRef>
          </c:cat>
          <c:val>
            <c:numRef>
              <c:f>'[Figure 2 (2).xlsx]Figure 2'!$B$46:$B$48</c:f>
              <c:numCache>
                <c:formatCode>0</c:formatCode>
                <c:ptCount val="3"/>
                <c:pt idx="0">
                  <c:v>5.0999999999999996</c:v>
                </c:pt>
                <c:pt idx="1">
                  <c:v>4.2</c:v>
                </c:pt>
                <c:pt idx="2">
                  <c:v>3.6</c:v>
                </c:pt>
              </c:numCache>
            </c:numRef>
          </c:val>
        </c:ser>
        <c:ser>
          <c:idx val="1"/>
          <c:order val="1"/>
          <c:tx>
            <c:strRef>
              <c:f>'[Figure 2 (2).xlsx]Figure 2'!$C$45</c:f>
              <c:strCache>
                <c:ptCount val="1"/>
                <c:pt idx="0">
                  <c:v>Expectation of living to age 75 </c:v>
                </c:pt>
              </c:strCache>
            </c:strRef>
          </c:tx>
          <c:spPr>
            <a:solidFill>
              <a:srgbClr val="800000"/>
            </a:solidFill>
            <a:ln w="3175" cmpd="sng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2.6332550974695452E-3"/>
                  <c:y val="-2.199549000036967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" sourceLinked="0"/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'[Figure 2 (2).xlsx]Figure 2'!$A$46:$A$48</c:f>
              <c:strCache>
                <c:ptCount val="3"/>
                <c:pt idx="0">
                  <c:v>Likelihood of working full-time at age 65 (ppt)</c:v>
                </c:pt>
                <c:pt idx="1">
                  <c:v>Likelihood of working full-time at age 62 (ppt)</c:v>
                </c:pt>
                <c:pt idx="2">
                  <c:v>Expected retirement age (months) </c:v>
                </c:pt>
              </c:strCache>
            </c:strRef>
          </c:cat>
          <c:val>
            <c:numRef>
              <c:f>'[Figure 2 (2).xlsx]Figure 2'!$C$46:$C$48</c:f>
              <c:numCache>
                <c:formatCode>0</c:formatCode>
                <c:ptCount val="3"/>
                <c:pt idx="0">
                  <c:v>5.2</c:v>
                </c:pt>
                <c:pt idx="1">
                  <c:v>4.2</c:v>
                </c:pt>
                <c:pt idx="2">
                  <c:v>4.2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539712"/>
        <c:axId val="91445504"/>
      </c:barChart>
      <c:catAx>
        <c:axId val="91539712"/>
        <c:scaling>
          <c:orientation val="minMax"/>
        </c:scaling>
        <c:delete val="0"/>
        <c:axPos val="l"/>
        <c:majorTickMark val="out"/>
        <c:minorTickMark val="none"/>
        <c:tickLblPos val="nextTo"/>
        <c:crossAx val="91445504"/>
        <c:crosses val="autoZero"/>
        <c:auto val="1"/>
        <c:lblAlgn val="ctr"/>
        <c:lblOffset val="100"/>
        <c:noMultiLvlLbl val="0"/>
      </c:catAx>
      <c:valAx>
        <c:axId val="91445504"/>
        <c:scaling>
          <c:orientation val="minMax"/>
        </c:scaling>
        <c:delete val="0"/>
        <c:axPos val="b"/>
        <c:majorGridlines>
          <c:spPr>
            <a:ln w="3175">
              <a:solidFill>
                <a:schemeClr val="bg1">
                  <a:lumMod val="50000"/>
                </a:schemeClr>
              </a:solidFill>
            </a:ln>
          </c:spPr>
        </c:majorGridlines>
        <c:numFmt formatCode="0" sourceLinked="1"/>
        <c:majorTickMark val="out"/>
        <c:minorTickMark val="none"/>
        <c:tickLblPos val="nextTo"/>
        <c:spPr>
          <a:ln w="3175">
            <a:solidFill>
              <a:schemeClr val="bg1">
                <a:lumMod val="50000"/>
              </a:schemeClr>
            </a:solidFill>
          </a:ln>
        </c:spPr>
        <c:crossAx val="91539712"/>
        <c:crosses val="autoZero"/>
        <c:crossBetween val="between"/>
        <c:majorUnit val="2"/>
      </c:valAx>
      <c:spPr>
        <a:ln w="3175" cmpd="sng"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0.69585144226894069"/>
          <c:y val="0.39766398038273393"/>
          <c:w val="0.29503578973854488"/>
          <c:h val="0.14989895629243538"/>
        </c:manualLayout>
      </c:layout>
      <c:overlay val="0"/>
      <c:spPr>
        <a:ln w="3175">
          <a:solidFill>
            <a:schemeClr val="bg1">
              <a:lumMod val="50000"/>
            </a:schemeClr>
          </a:solidFill>
        </a:ln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9298EBCF-06EF-EE45-A22A-3DC3B94C45FC}" type="datetime1">
              <a:rPr lang="en-US"/>
              <a:pPr>
                <a:defRPr/>
              </a:pPr>
              <a:t>8/4/2014</a:t>
            </a:fld>
            <a:endParaRPr lang="en-US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Scala-Regular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3" y="8830627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Scala-Regular" pitchFamily="-110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46B7666-8565-8C49-B7EB-884A848A6B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9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8"/>
            <a:ext cx="5140112" cy="4182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defTabSz="931670" eaLnBrk="0" hangingPunct="0">
              <a:defRPr sz="120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1" tIns="46586" rIns="93171" bIns="46586" numCol="1" anchor="b" anchorCtr="0" compatLnSpc="1">
            <a:prstTxWarp prst="textNoShape">
              <a:avLst/>
            </a:prstTxWarp>
          </a:bodyPr>
          <a:lstStyle>
            <a:lvl1pPr algn="r" defTabSz="931670" eaLnBrk="0" hangingPunct="0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242E2EB5-BCF2-B24A-BC18-C70BAA4270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012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3E9042-8441-304B-8EF7-977FF1A35729}" type="slidenum">
              <a:rPr lang="en-US"/>
              <a:pPr/>
              <a:t>0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6DDD23-38D4-1A4F-B94C-9ACB1D64FC25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8500"/>
            <a:ext cx="4646612" cy="3484563"/>
          </a:xfrm>
          <a:ln/>
        </p:spPr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>
              <a:buFontTx/>
              <a:buChar char="•"/>
            </a:pPr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  <a:p>
            <a:pPr eaLnBrk="1" hangingPunct="1"/>
            <a:endParaRPr lang="en-US" dirty="0" smtClean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CA04D-6744-A146-9576-C2908935E5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FFF44-FF3A-6D47-A4AF-76C29B40AD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5E7FE-F47E-0D46-B5E7-434F98F83A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CFF2E6-5B62-B143-BA37-FFE3EFD9CE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E7584-EC03-B94A-935D-9D3F4AB776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FDF2E-C2C5-CA46-97B8-B6306069E6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479DD-8E4D-DE48-BDD2-42E96B0D52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1C00F-66AC-B24A-8A6B-9D1C3FE085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B0F10-61CD-B740-A244-B9EFBF04B9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8A905-C195-C241-B53A-46689F98F3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9F8B9-49DD-9844-977A-A8D5D278DE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A5090-3A55-D146-8C27-6721BF5043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pitchFamily="-110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 charset="0"/>
              </a:defRPr>
            </a:lvl1pPr>
          </a:lstStyle>
          <a:p>
            <a:pPr>
              <a:defRPr/>
            </a:pPr>
            <a:fld id="{1CBF9300-967D-8A4E-B248-39FA6C606F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97" charset="0"/>
          <a:ea typeface="ＭＳ Ｐゴシック" pitchFamily="-97" charset="-128"/>
          <a:cs typeface="ＭＳ Ｐゴシック" pitchFamily="-9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216" y="4484273"/>
            <a:ext cx="9144000" cy="1562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Matthew S. Rutledge, Mashfiqur </a:t>
            </a:r>
            <a:r>
              <a:rPr lang="en-US" sz="1600" dirty="0">
                <a:solidFill>
                  <a:srgbClr val="000000"/>
                </a:solidFill>
                <a:latin typeface="Times New Roman"/>
                <a:cs typeface="Times New Roman"/>
              </a:rPr>
              <a:t>R.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Khan,  and </a:t>
            </a:r>
            <a:r>
              <a:rPr lang="en-US" sz="1600" dirty="0" smtClean="0">
                <a:latin typeface="Times New Roman"/>
                <a:cs typeface="Times New Roman"/>
              </a:rPr>
              <a:t>April </a:t>
            </a:r>
            <a:r>
              <a:rPr lang="en-US" sz="1600" dirty="0">
                <a:latin typeface="Times New Roman"/>
                <a:cs typeface="Times New Roman"/>
              </a:rPr>
              <a:t>Yanyuan </a:t>
            </a:r>
            <a:r>
              <a:rPr lang="en-US" sz="1600" dirty="0" smtClean="0">
                <a:latin typeface="Times New Roman"/>
                <a:cs typeface="Times New Roman"/>
              </a:rPr>
              <a:t>Wu</a:t>
            </a:r>
            <a:endParaRPr lang="en-US" sz="1600" dirty="0">
              <a:latin typeface="Times New Roman"/>
              <a:cs typeface="Times New Roman"/>
            </a:endParaRPr>
          </a:p>
          <a:p>
            <a:pPr algn="ctr" eaLnBrk="0" hangingPunct="0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Center for Retirement Research at Boston College and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Mathematica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Policy Research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en-US" sz="1600" dirty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16th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Annual Meeting of the Retirement Research Consortium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>
                <a:latin typeface="Times New Roman"/>
                <a:cs typeface="Times New Roman"/>
              </a:rPr>
              <a:t>Washington, DC</a:t>
            </a:r>
            <a:endParaRPr lang="en-US" sz="1600" dirty="0" smtClean="0">
              <a:latin typeface="Times New Roman"/>
              <a:cs typeface="Times New Roman"/>
            </a:endParaRP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1600" dirty="0" smtClean="0">
                <a:latin typeface="Times New Roman"/>
                <a:cs typeface="Times New Roman"/>
              </a:rPr>
              <a:t>August 8, 2014</a:t>
            </a: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2441" y="2361835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4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Do Subjective Longevity Expectations Influence Retirement Plans? </a:t>
            </a:r>
            <a:endParaRPr lang="en-US" sz="4000" i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7" name="Picture 6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5" name="Straight Connector 4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795" y="204721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SLE and retirement plans</a:t>
            </a:r>
            <a:endParaRPr lang="en-US" sz="3800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9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/>
          <p:cNvSpPr txBox="1"/>
          <p:nvPr/>
        </p:nvSpPr>
        <p:spPr>
          <a:xfrm>
            <a:off x="1" y="169943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Regressions of Retirement Expectations on Subjective Life Expectancy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584176"/>
              </p:ext>
            </p:extLst>
          </p:nvPr>
        </p:nvGraphicFramePr>
        <p:xfrm>
          <a:off x="388620" y="2308860"/>
          <a:ext cx="840105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7480"/>
                <a:gridCol w="628650"/>
                <a:gridCol w="320040"/>
                <a:gridCol w="582930"/>
                <a:gridCol w="320040"/>
                <a:gridCol w="640080"/>
                <a:gridCol w="365760"/>
                <a:gridCol w="137160"/>
                <a:gridCol w="560070"/>
                <a:gridCol w="331470"/>
                <a:gridCol w="582930"/>
                <a:gridCol w="297180"/>
                <a:gridCol w="561780"/>
                <a:gridCol w="375480"/>
              </a:tblGrid>
              <a:tr h="16545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SLE-OLE at 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SLE-OLE at 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860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FE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1400" b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l" fontAlgn="b"/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retirement 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17,775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13,134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to work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full-time at </a:t>
                      </a:r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</a:t>
                      </a:r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34,245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</a:t>
                      </a:r>
                      <a:r>
                        <a:rPr lang="en-US" sz="1400" b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 w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ork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full-time at </a:t>
                      </a:r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</a:t>
                      </a:r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24,921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12437" y="5623560"/>
            <a:ext cx="80315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charset="0"/>
                <a:cs typeface="Times New Roman" charset="0"/>
              </a:rPr>
              <a:t>Note: *** p&lt;0.01, ** p&lt;0.05, * p&lt;0.1.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Mashfiqur R. Khan, Matthew S. Rutledge, and April Yanyuan </a:t>
            </a:r>
            <a:r>
              <a:rPr lang="en-US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2014. “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Subjective Longevity Expectations Influence Retirement Plans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 Working Paper 2014-1. Center for Retirement Research at Boston College.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</p:spTree>
    <p:extLst>
      <p:ext uri="{BB962C8B-B14F-4D97-AF65-F5344CB8AC3E}">
        <p14:creationId xmlns:p14="http://schemas.microsoft.com/office/powerpoint/2010/main" val="75157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529269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10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8517141"/>
              </p:ext>
            </p:extLst>
          </p:nvPr>
        </p:nvGraphicFramePr>
        <p:xfrm>
          <a:off x="391053" y="2228850"/>
          <a:ext cx="8361894" cy="3246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795" y="204721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SLE and retirement plans </a:t>
            </a:r>
            <a:r>
              <a:rPr lang="en-US" sz="3800" dirty="0" smtClean="0">
                <a:solidFill>
                  <a:schemeClr val="bg1">
                    <a:lumMod val="50000"/>
                  </a:schemeClr>
                </a:solidFill>
                <a:latin typeface="Times New Roman"/>
                <a:cs typeface="Times New Roman"/>
              </a:rPr>
              <a:t>(cont’d)</a:t>
            </a:r>
            <a:endParaRPr lang="en-US" sz="380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42286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Estimated Effect of Swing from Median to Highest Tercile of Longevity Expectation on Retirement Plans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112437" y="5783580"/>
            <a:ext cx="8031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Mashfiqur R. Khan, Matthew S. Rutledge, and April Yanyuan </a:t>
            </a:r>
            <a:r>
              <a:rPr lang="en-US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2014. “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Subjective Longevity Expectations Influence Retirement Plans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 Working Paper 2014-1. Center for Retirement Research at Boston College.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</p:spTree>
    <p:extLst>
      <p:ext uri="{BB962C8B-B14F-4D97-AF65-F5344CB8AC3E}">
        <p14:creationId xmlns:p14="http://schemas.microsoft.com/office/powerpoint/2010/main" val="37540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239000" y="6544383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11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142757"/>
              </p:ext>
            </p:extLst>
          </p:nvPr>
        </p:nvGraphicFramePr>
        <p:xfrm>
          <a:off x="88897" y="2282965"/>
          <a:ext cx="8966202" cy="22038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2843"/>
                <a:gridCol w="582930"/>
                <a:gridCol w="308610"/>
                <a:gridCol w="548640"/>
                <a:gridCol w="205740"/>
                <a:gridCol w="548640"/>
                <a:gridCol w="308610"/>
                <a:gridCol w="537210"/>
                <a:gridCol w="171450"/>
                <a:gridCol w="148590"/>
                <a:gridCol w="537210"/>
                <a:gridCol w="320040"/>
                <a:gridCol w="537210"/>
                <a:gridCol w="297180"/>
                <a:gridCol w="537210"/>
                <a:gridCol w="320040"/>
                <a:gridCol w="537210"/>
                <a:gridCol w="116839"/>
              </a:tblGrid>
              <a:tr h="23791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SLE-OLE at 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SLE-OLE at 85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OLS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IV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Retirement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full-time at </a:t>
                      </a:r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</a:t>
                      </a:r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0.221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6,290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Working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full-time at </a:t>
                      </a:r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1400" b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</a:t>
                      </a:r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0.249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0.219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71450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5,152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5,110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-1" y="1598979"/>
            <a:ext cx="9143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Regressions of Retirement Expectations/Actual Retirement Behavior on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77795" y="204721"/>
            <a:ext cx="90043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 marL="57150" algn="l" eaLnBrk="1" hangingPunct="1"/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 and actual retirement decisions</a:t>
            </a:r>
            <a:endParaRPr lang="en-US" sz="3800" kern="0" dirty="0">
              <a:solidFill>
                <a:schemeClr val="bg1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2437" y="5623560"/>
            <a:ext cx="80315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Times New Roman" charset="0"/>
                <a:cs typeface="Times New Roman" charset="0"/>
              </a:rPr>
              <a:t>Note: *** p&lt;0.01, ** p&lt;0.05, * p&lt;0.1.</a:t>
            </a:r>
            <a:endParaRPr lang="en-US" sz="11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Mashfiqur R. Khan, Matthew S. Rutledge, and April Yanyuan </a:t>
            </a:r>
            <a:r>
              <a:rPr lang="en-US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2014. “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Subjective Longevity Expectations Influence Retirement Plans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 Working Paper 2014-1. Center for Retirement Research at Boston College.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 descr="CRR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</p:spTree>
    <p:extLst>
      <p:ext uri="{BB962C8B-B14F-4D97-AF65-F5344CB8AC3E}">
        <p14:creationId xmlns:p14="http://schemas.microsoft.com/office/powerpoint/2010/main" val="116810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214434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Conclusion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12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5114" y="1414078"/>
            <a:ext cx="9128887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who are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optimistic about living to ages 75 or 85 (relative to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actuarial projections) have:</a:t>
            </a:r>
          </a:p>
          <a:p>
            <a:pPr marL="1257300" lvl="1" indent="-3429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 planned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dates; and</a:t>
            </a:r>
          </a:p>
          <a:p>
            <a:pPr marL="1257300" lvl="1" indent="-3429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higher probabilities of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FT at 62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65.</a:t>
            </a:r>
          </a:p>
          <a:p>
            <a:pPr marL="514350" indent="-285750">
              <a:spcBef>
                <a:spcPts val="0"/>
              </a:spcBef>
              <a:buFont typeface="Arial" pitchFamily="34" charset="0"/>
              <a:buChar char="•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learn more about their longevity, they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expectations in the same direction.</a:t>
            </a:r>
          </a:p>
          <a:p>
            <a:pPr marL="514350" indent="-28575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28575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 also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influences actual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retirement behavior, though to a lesser degree than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retirement expectations.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</p:spTree>
    <p:extLst>
      <p:ext uri="{BB962C8B-B14F-4D97-AF65-F5344CB8AC3E}">
        <p14:creationId xmlns:p14="http://schemas.microsoft.com/office/powerpoint/2010/main" val="15364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237294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Policy implications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13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0" y="1324271"/>
            <a:ext cx="9144001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everyone is inappropriately pessimistic about longevity.</a:t>
            </a:r>
          </a:p>
          <a:p>
            <a:pPr marL="1257300" lvl="1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Low-income: weaker longevity gains, so a smaller increase in retirement age</a:t>
            </a:r>
          </a:p>
          <a:p>
            <a:pPr marL="628650" lvl="1"/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many underestimate the chance they’ll live to very old age.</a:t>
            </a:r>
          </a:p>
          <a:p>
            <a:pPr marL="1257300" lvl="1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Retiring too early</a:t>
            </a:r>
          </a:p>
          <a:p>
            <a:pPr marL="1257300" lvl="1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Under-saving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1" indent="-342900"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Underinsuring for long-term care</a:t>
            </a:r>
          </a:p>
          <a:p>
            <a:pPr marL="514350" indent="-342900">
              <a:buFont typeface="Arial" panose="020B0604020202020204" pitchFamily="34" charset="0"/>
              <a:buChar char="•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342900"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Further gains in retirement age may require educating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overly pessimistic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</p:spTree>
    <p:extLst>
      <p:ext uri="{BB962C8B-B14F-4D97-AF65-F5344CB8AC3E}">
        <p14:creationId xmlns:p14="http://schemas.microsoft.com/office/powerpoint/2010/main" val="23554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237294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Can public policy help?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14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8" name="Picture 7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994" y="1088572"/>
            <a:ext cx="6453635" cy="460465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112437" y="5956889"/>
            <a:ext cx="80315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The </a:t>
            </a:r>
            <a:r>
              <a:rPr lang="en-US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York Times. April 17, 2014. “How Near Is the End? Britain May Tell Retirees.”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298351"/>
            <a:ext cx="9074150" cy="1089578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Are expectations about retirement and longevity linked?</a:t>
            </a:r>
            <a:endParaRPr lang="en-US" sz="3800" i="1" dirty="0" smtClean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1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0" y="2331229"/>
            <a:ext cx="9144000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Working longer is essential for improving retirement security.</a:t>
            </a:r>
          </a:p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expectancy at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 has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years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1980.</a:t>
            </a:r>
          </a:p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Longer lifetimes should result in later retirement.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years of consumption to support.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healthy years to continue working.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37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174063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The link is surprisingly unclear.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2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0" y="1343106"/>
            <a:ext cx="9144000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Inconsistent evidence that individuals planning to live longer actually retire later.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Mostly focused on actual retirement behavior.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Hurd et al. (2004), </a:t>
            </a:r>
            <a:r>
              <a:rPr lang="en-US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Delavande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et al. (2006): shortest-lived retire or claim early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O’Donnell et al. (2008): shortest-lived less likely to retire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Hamermesh (1984), Bloom et al. (2006): no relationship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Little is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known about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updating retirement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expectations with new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(e.g., from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parent’s death or continued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survival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17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174063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Our contribution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3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0" y="1615250"/>
            <a:ext cx="9144000" cy="4303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342900" eaLnBrk="0" hangingPunct="0">
              <a:spcBef>
                <a:spcPts val="140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Examine relationship between longevity expectations and both </a:t>
            </a:r>
            <a:r>
              <a:rPr lang="en-US" sz="2600" i="1" dirty="0" smtClean="0">
                <a:latin typeface="Times New Roman"/>
                <a:cs typeface="Times New Roman"/>
              </a:rPr>
              <a:t>planned</a:t>
            </a:r>
            <a:r>
              <a:rPr lang="en-US" sz="2600" dirty="0" smtClean="0">
                <a:latin typeface="Times New Roman"/>
                <a:cs typeface="Times New Roman"/>
              </a:rPr>
              <a:t> and </a:t>
            </a:r>
            <a:r>
              <a:rPr lang="en-US" sz="2600" i="1" dirty="0" smtClean="0">
                <a:latin typeface="Times New Roman"/>
                <a:cs typeface="Times New Roman"/>
              </a:rPr>
              <a:t>actual</a:t>
            </a:r>
            <a:r>
              <a:rPr lang="en-US" sz="2600" dirty="0" smtClean="0">
                <a:latin typeface="Times New Roman"/>
                <a:cs typeface="Times New Roman"/>
              </a:rPr>
              <a:t> retirement age and working at older ages.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Retirement expectations should better reflect desired labor supply; later shocks can cause behavior to deviate.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/>
                <a:cs typeface="Times New Roman"/>
              </a:rPr>
              <a:t>Only van </a:t>
            </a:r>
            <a:r>
              <a:rPr lang="en-US" sz="2600" dirty="0" err="1">
                <a:latin typeface="Times New Roman"/>
                <a:cs typeface="Times New Roman"/>
              </a:rPr>
              <a:t>Solinge</a:t>
            </a:r>
            <a:r>
              <a:rPr lang="en-US" sz="2600" dirty="0">
                <a:latin typeface="Times New Roman"/>
                <a:cs typeface="Times New Roman"/>
              </a:rPr>
              <a:t> and </a:t>
            </a:r>
            <a:r>
              <a:rPr lang="en-US" sz="2600" dirty="0" err="1">
                <a:latin typeface="Times New Roman"/>
                <a:cs typeface="Times New Roman"/>
              </a:rPr>
              <a:t>Henkens</a:t>
            </a:r>
            <a:r>
              <a:rPr lang="en-US" sz="2600" dirty="0">
                <a:latin typeface="Times New Roman"/>
                <a:cs typeface="Times New Roman"/>
              </a:rPr>
              <a:t> (2009) and </a:t>
            </a:r>
            <a:r>
              <a:rPr lang="en-US" sz="2600" dirty="0" err="1" smtClean="0">
                <a:latin typeface="Times New Roman"/>
                <a:cs typeface="Times New Roman"/>
              </a:rPr>
              <a:t>Szinovacz</a:t>
            </a:r>
            <a:r>
              <a:rPr lang="en-US" sz="2600" dirty="0" smtClean="0">
                <a:latin typeface="Times New Roman"/>
                <a:cs typeface="Times New Roman"/>
              </a:rPr>
              <a:t> et al. (2014) link the two expectations.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endParaRPr lang="en-US" sz="2600" dirty="0" smtClean="0">
              <a:latin typeface="Times New Roman"/>
              <a:cs typeface="Times New Roman"/>
            </a:endParaRPr>
          </a:p>
          <a:p>
            <a:pPr lvl="1" indent="-342900" eaLnBrk="0" hangingPunct="0"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/>
                <a:cs typeface="Times New Roman"/>
              </a:rPr>
              <a:t>Investigate how the </a:t>
            </a:r>
            <a:r>
              <a:rPr lang="en-US" sz="2600" i="1" dirty="0" smtClean="0">
                <a:latin typeface="Times New Roman"/>
                <a:cs typeface="Times New Roman"/>
              </a:rPr>
              <a:t>change</a:t>
            </a:r>
            <a:r>
              <a:rPr lang="en-US" sz="2600" dirty="0" smtClean="0">
                <a:latin typeface="Times New Roman"/>
                <a:cs typeface="Times New Roman"/>
              </a:rPr>
              <a:t> in survival expectations alters retirement expectations.</a:t>
            </a:r>
            <a:endParaRPr lang="en-US" sz="2600" dirty="0">
              <a:latin typeface="Times New Roman"/>
              <a:cs typeface="Times New Roman"/>
            </a:endParaRPr>
          </a:p>
          <a:p>
            <a:pPr marL="457200" indent="-342900" eaLnBrk="0" hangingPunct="0">
              <a:spcBef>
                <a:spcPts val="1400"/>
              </a:spcBef>
              <a:buFont typeface="Arial" pitchFamily="34" charset="0"/>
              <a:buChar char="•"/>
            </a:pP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026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850" y="183939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Measuring longevity expectations</a:t>
            </a:r>
            <a:endParaRPr lang="en-US" sz="3800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4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2" name="Picture 11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3" name="Straight Connector 12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 Box 38"/>
          <p:cNvSpPr txBox="1">
            <a:spLocks noChangeArrowheads="1"/>
          </p:cNvSpPr>
          <p:nvPr/>
        </p:nvSpPr>
        <p:spPr bwMode="auto">
          <a:xfrm>
            <a:off x="1" y="1567274"/>
            <a:ext cx="91440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Sample: </a:t>
            </a:r>
            <a:r>
              <a:rPr lang="en-US" sz="2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 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Retirement Study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(HRS)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respondents in 1992-2010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waves,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ages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50-61,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 are still in labor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42900" eaLnBrk="0" hangingPunct="0">
              <a:spcBef>
                <a:spcPts val="0"/>
              </a:spcBef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Longevity measure: Difference between subjective and objective life expectancy (SLE – OLE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SLE: Self-assessed probability of living to 75 or 85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OLE: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Actuarial estimation of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living to 75 or 85 by birth cohort and sex</a:t>
            </a:r>
          </a:p>
          <a:p>
            <a:pPr marL="1028700" lvl="1" indent="-457200" eaLnBrk="0" hangingPunct="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 use SLE by itself in alternate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7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E7584-EC03-B94A-935D-9D3F4AB776D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Slide Number Placeholder 1"/>
          <p:cNvSpPr txBox="1">
            <a:spLocks/>
          </p:cNvSpPr>
          <p:nvPr/>
        </p:nvSpPr>
        <p:spPr bwMode="auto">
          <a:xfrm>
            <a:off x="7223760" y="653796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Scala-Regular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Scala-Regular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Scala-Regular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Scala-Regular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Scala-Regular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Scala-Regular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Scala-Regular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Scala-Regular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5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9" name="Picture 8" descr="CRR 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0" name="Straight Connector 9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9850" y="183939"/>
            <a:ext cx="9004300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 marL="57150" algn="l" eaLnBrk="1" hangingPunct="1"/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Subjective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expectancy varies </a:t>
            </a:r>
            <a:r>
              <a:rPr lang="en-U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widely.</a:t>
            </a:r>
            <a:endParaRPr lang="en-US" sz="3800" kern="0" dirty="0">
              <a:latin typeface="Times New Roman"/>
              <a:cs typeface="Times New Roman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1723540900"/>
              </p:ext>
            </p:extLst>
          </p:nvPr>
        </p:nvGraphicFramePr>
        <p:xfrm>
          <a:off x="2016784" y="1995922"/>
          <a:ext cx="5110432" cy="3410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" y="150010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Worker Estimates of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heir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Likelihood of Living to Ages 75 and 85, by SLE Tercile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2437" y="5783580"/>
            <a:ext cx="8031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Source: 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Mashfiqur R. Khan, Matthew S. Rutledge, and April Yanyuan </a:t>
            </a:r>
            <a:r>
              <a:rPr lang="en-US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2014. “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Subjective Longevity Expectations Influence Retirement Plans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 Working Paper 2014-1. Center for Retirement Research at Boston College.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431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203004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Estimating the link between expectations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6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185180" y="1749382"/>
            <a:ext cx="8958822" cy="3406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Dependent variable in linear regression is the self-assessed:</a:t>
            </a:r>
          </a:p>
          <a:p>
            <a:pPr marL="914400" lvl="1" indent="-4572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Retirement age</a:t>
            </a:r>
          </a:p>
          <a:p>
            <a:pPr marL="914400" lvl="1" indent="-4572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Probability </a:t>
            </a:r>
            <a:r>
              <a:rPr lang="en-US" sz="2600" dirty="0">
                <a:latin typeface="Times New Roman" charset="0"/>
                <a:cs typeface="Times New Roman" charset="0"/>
              </a:rPr>
              <a:t>of working full-time at or after 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62</a:t>
            </a:r>
            <a:endParaRPr lang="en-US" sz="2600" dirty="0">
              <a:latin typeface="Times New Roman" charset="0"/>
              <a:cs typeface="Times New Roman" charset="0"/>
            </a:endParaRPr>
          </a:p>
          <a:p>
            <a:pPr marL="914400" lvl="1" indent="-4572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Probability </a:t>
            </a:r>
            <a:r>
              <a:rPr lang="en-US" sz="2600" dirty="0">
                <a:latin typeface="Times New Roman" charset="0"/>
                <a:cs typeface="Times New Roman" charset="0"/>
              </a:rPr>
              <a:t>of working full-time at or after 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65</a:t>
            </a:r>
          </a:p>
          <a:p>
            <a:pPr marL="457200" indent="-4572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Control for characteristics that affect retirement behavior.</a:t>
            </a:r>
          </a:p>
          <a:p>
            <a:pPr marL="457200" indent="-4572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In some 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specifications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, include individual fixed effect.</a:t>
            </a:r>
          </a:p>
          <a:p>
            <a:pPr marL="914400" lvl="1" indent="-4572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Captures longevity expectation updates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700" y="203004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 smtClean="0">
                <a:latin typeface="Times New Roman"/>
                <a:cs typeface="Times New Roman"/>
              </a:rPr>
              <a:t>Measurement error and endogeneity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7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76620" y="934989"/>
            <a:ext cx="8590760" cy="515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Two concerns:</a:t>
            </a:r>
          </a:p>
          <a:p>
            <a:pPr marL="1028700" lvl="1" indent="-3429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Focal points like 0, 0.5, and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in probability responses</a:t>
            </a:r>
          </a:p>
          <a:p>
            <a:pPr marL="1028700" lvl="1" indent="-3429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Unobserved factors correlated with both 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expectations (e.g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., optimistic person overestimates survival, labor supply at older 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ages).</a:t>
            </a:r>
            <a:endParaRPr lang="en-US" sz="2600" dirty="0" smtClean="0">
              <a:latin typeface="Times New Roman" charset="0"/>
              <a:cs typeface="Times New Roman" charset="0"/>
            </a:endParaRPr>
          </a:p>
          <a:p>
            <a:pPr marL="457200" indent="-457200">
              <a:spcBef>
                <a:spcPts val="2000"/>
              </a:spcBef>
              <a:buFont typeface="Arial" panose="020B0604020202020204" pitchFamily="34" charset="0"/>
              <a:buChar char="•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Estimate instrumental variable (IV) model</a:t>
            </a:r>
          </a:p>
          <a:p>
            <a:pPr marL="1028700" lvl="1" indent="-3429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Instrument: each parent’s current age or age at death</a:t>
            </a:r>
          </a:p>
          <a:p>
            <a:pPr marL="1485900" lvl="2" indent="-342900">
              <a:spcBef>
                <a:spcPts val="0"/>
              </a:spcBef>
              <a:buSzPct val="60000"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Correlated with own survival (Hurd and </a:t>
            </a:r>
            <a:r>
              <a:rPr lang="en-US" sz="2600" dirty="0" err="1" smtClean="0">
                <a:latin typeface="Times New Roman" charset="0"/>
                <a:cs typeface="Times New Roman" charset="0"/>
              </a:rPr>
              <a:t>McGarry</a:t>
            </a:r>
            <a:r>
              <a:rPr lang="en-US" sz="2600" dirty="0" smtClean="0">
                <a:latin typeface="Times New Roman" charset="0"/>
                <a:cs typeface="Times New Roman" charset="0"/>
              </a:rPr>
              <a:t> 1995, 2002)</a:t>
            </a:r>
          </a:p>
          <a:p>
            <a:pPr marL="1485900" lvl="2" indent="-342900">
              <a:spcBef>
                <a:spcPts val="0"/>
              </a:spcBef>
              <a:buSzPct val="60000"/>
              <a:buFont typeface="Wingdings" panose="05000000000000000000" pitchFamily="2" charset="2"/>
              <a:buChar char="§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Not correlated with retirement except through survival (Bloom et al. 2006)</a:t>
            </a:r>
            <a:endParaRPr lang="en-US" sz="2600" dirty="0">
              <a:latin typeface="Times New Roman" charset="0"/>
              <a:cs typeface="Times New Roman" charset="0"/>
            </a:endParaRPr>
          </a:p>
          <a:p>
            <a:pPr marL="1028700" lvl="1" indent="-342900">
              <a:spcBef>
                <a:spcPts val="0"/>
              </a:spcBef>
              <a:buSzPct val="60000"/>
              <a:buFont typeface="Courier New" panose="02070309020205020404" pitchFamily="49" charset="0"/>
              <a:buChar char="o"/>
            </a:pPr>
            <a:r>
              <a:rPr lang="en-US" sz="2600" dirty="0" smtClean="0">
                <a:latin typeface="Times New Roman" charset="0"/>
                <a:cs typeface="Times New Roman" charset="0"/>
              </a:rPr>
              <a:t>First-stage F test: 15.9 for age 75, 14.0 for age 85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669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795" y="204721"/>
            <a:ext cx="9004300" cy="820737"/>
          </a:xfrm>
        </p:spPr>
        <p:txBody>
          <a:bodyPr/>
          <a:lstStyle/>
          <a:p>
            <a:pPr marL="57150" algn="l" eaLnBrk="1" hangingPunct="1"/>
            <a:r>
              <a:rPr lang="en-US" sz="3800" dirty="0">
                <a:latin typeface="Times New Roman"/>
                <a:cs typeface="Times New Roman"/>
              </a:rPr>
              <a:t>Summary </a:t>
            </a:r>
            <a:r>
              <a:rPr lang="en-US" sz="3800" dirty="0" smtClean="0">
                <a:latin typeface="Times New Roman"/>
                <a:cs typeface="Times New Roman"/>
              </a:rPr>
              <a:t>statistics</a:t>
            </a:r>
            <a:endParaRPr lang="en-US" sz="3800" dirty="0">
              <a:latin typeface="Times New Roman"/>
              <a:cs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7223760" y="6537960"/>
            <a:ext cx="1905000" cy="457200"/>
          </a:xfrm>
        </p:spPr>
        <p:txBody>
          <a:bodyPr/>
          <a:lstStyle/>
          <a:p>
            <a:pPr>
              <a:defRPr/>
            </a:pPr>
            <a:fld id="{A29E7584-EC03-B94A-935D-9D3F4AB776DF}" type="slidenum">
              <a:rPr lang="en-US" sz="1800" smtClean="0">
                <a:latin typeface="Times New Roman" pitchFamily="18" charset="0"/>
                <a:cs typeface="Times New Roman" pitchFamily="18" charset="0"/>
              </a:rPr>
              <a:pPr>
                <a:defRPr/>
              </a:pPr>
              <a:t>8</a:t>
            </a:fld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0" y="6229910"/>
            <a:ext cx="9144001" cy="333745"/>
          </a:xfrm>
          <a:prstGeom prst="rect">
            <a:avLst/>
          </a:prstGeom>
          <a:solidFill>
            <a:srgbClr val="DAD3C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Scala-Regular" pitchFamily="-97" charset="0"/>
              <a:ea typeface="ＭＳ Ｐゴシック" pitchFamily="-97" charset="-128"/>
              <a:cs typeface="ＭＳ Ｐゴシック" pitchFamily="-97" charset="-128"/>
            </a:endParaRPr>
          </a:p>
        </p:txBody>
      </p:sp>
      <p:pic>
        <p:nvPicPr>
          <p:cNvPr id="10" name="Picture 9" descr="CRR 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71013"/>
            <a:ext cx="1112437" cy="678057"/>
          </a:xfrm>
          <a:prstGeom prst="rect">
            <a:avLst/>
          </a:prstGeom>
          <a:ln>
            <a:solidFill>
              <a:srgbClr val="DBD3CB"/>
            </a:solidFill>
          </a:ln>
        </p:spPr>
      </p:pic>
      <p:cxnSp>
        <p:nvCxnSpPr>
          <p:cNvPr id="11" name="Straight Connector 10"/>
          <p:cNvCxnSpPr/>
          <p:nvPr/>
        </p:nvCxnSpPr>
        <p:spPr bwMode="auto">
          <a:xfrm>
            <a:off x="0" y="27813"/>
            <a:ext cx="9144000" cy="0"/>
          </a:xfrm>
          <a:prstGeom prst="line">
            <a:avLst/>
          </a:prstGeom>
          <a:noFill/>
          <a:ln w="5715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0402740"/>
              </p:ext>
            </p:extLst>
          </p:nvPr>
        </p:nvGraphicFramePr>
        <p:xfrm>
          <a:off x="1203877" y="2263140"/>
          <a:ext cx="6947180" cy="29689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5246"/>
                <a:gridCol w="628650"/>
                <a:gridCol w="171450"/>
                <a:gridCol w="683260"/>
                <a:gridCol w="162560"/>
                <a:gridCol w="624840"/>
                <a:gridCol w="162560"/>
                <a:gridCol w="618490"/>
                <a:gridCol w="190124"/>
              </a:tblGrid>
              <a:tr h="1670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Tercile of SLE-OLE at 75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41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Low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(years)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retirement age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(years)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62.9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63.4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(working full-time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62) (%)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52.8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Expected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(working full-time at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after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65) (%)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27.9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32.1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 at 75 (%)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36.7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 at 85 (%)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47.0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SLE-OLE at 75 (%)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26.3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2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SLE-OLE at 85 (%)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22.5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31.6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31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Sample size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1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331" marR="9331" marT="9331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2,284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1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1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2,358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1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1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331" marR="9331" marT="9331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331" marR="9331" marT="9331" marB="0" anchor="b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" y="1610187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Times New Roman"/>
                <a:cs typeface="Times New Roman"/>
              </a:rPr>
              <a:t>Selected Summary Statistics for </a:t>
            </a:r>
            <a:r>
              <a:rPr lang="en-US" sz="1600" dirty="0">
                <a:latin typeface="Times New Roman"/>
                <a:cs typeface="Times New Roman"/>
              </a:rPr>
              <a:t>t</a:t>
            </a:r>
            <a:r>
              <a:rPr lang="en-US" sz="1600" dirty="0" smtClean="0">
                <a:latin typeface="Times New Roman"/>
                <a:cs typeface="Times New Roman"/>
              </a:rPr>
              <a:t>he Static Model Sample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112437" y="5783580"/>
            <a:ext cx="80315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1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Mashfiqur R. Khan, Matthew S. Rutledge, and April Yanyuan </a:t>
            </a:r>
            <a:r>
              <a:rPr lang="en-US" sz="11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Wu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2014. “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Do Subjective Longevity Expectations Influence Retirement Plans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 Working Paper 2014-1. Center for Retirement Research at Boston College.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4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cala-Regular" pitchFamily="-97" charset="0"/>
            <a:ea typeface="ＭＳ Ｐゴシック" pitchFamily="-97" charset="-128"/>
            <a:cs typeface="ＭＳ Ｐゴシック" pitchFamily="-97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Scala-Regular" pitchFamily="-97" charset="0"/>
            <a:ea typeface="ＭＳ Ｐゴシック" pitchFamily="-97" charset="-128"/>
            <a:cs typeface="ＭＳ Ｐゴシック" pitchFamily="-97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16124</TotalTime>
  <Words>1269</Words>
  <Application>Microsoft Office PowerPoint</Application>
  <PresentationFormat>On-screen Show (4:3)</PresentationFormat>
  <Paragraphs>311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PowerPoint Presentation</vt:lpstr>
      <vt:lpstr>Are expectations about retirement and longevity linked?</vt:lpstr>
      <vt:lpstr>The link is surprisingly unclear.</vt:lpstr>
      <vt:lpstr>Our contribution</vt:lpstr>
      <vt:lpstr>Measuring longevity expectations</vt:lpstr>
      <vt:lpstr>PowerPoint Presentation</vt:lpstr>
      <vt:lpstr>Estimating the link between expectations</vt:lpstr>
      <vt:lpstr>Measurement error and endogeneity</vt:lpstr>
      <vt:lpstr>Summary statistics</vt:lpstr>
      <vt:lpstr>SLE and retirement plans</vt:lpstr>
      <vt:lpstr>SLE and retirement plans (cont’d)</vt:lpstr>
      <vt:lpstr>PowerPoint Presentation</vt:lpstr>
      <vt:lpstr>Conclusion</vt:lpstr>
      <vt:lpstr>Policy implications</vt:lpstr>
      <vt:lpstr>Can public policy help?</vt:lpstr>
    </vt:vector>
  </TitlesOfParts>
  <Company>Kara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401(k) Plans</dc:title>
  <dc:creator>Kara</dc:creator>
  <cp:lastModifiedBy>Matthew Rutledge</cp:lastModifiedBy>
  <cp:revision>868</cp:revision>
  <cp:lastPrinted>2013-03-11T15:19:14Z</cp:lastPrinted>
  <dcterms:created xsi:type="dcterms:W3CDTF">2011-08-02T20:08:12Z</dcterms:created>
  <dcterms:modified xsi:type="dcterms:W3CDTF">2014-08-04T17:16:23Z</dcterms:modified>
</cp:coreProperties>
</file>