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3" r:id="rId9"/>
    <p:sldId id="264" r:id="rId10"/>
    <p:sldId id="279" r:id="rId11"/>
    <p:sldId id="266" r:id="rId12"/>
    <p:sldId id="267" r:id="rId13"/>
    <p:sldId id="268" r:id="rId14"/>
    <p:sldId id="269" r:id="rId15"/>
    <p:sldId id="270" r:id="rId16"/>
    <p:sldId id="280" r:id="rId17"/>
    <p:sldId id="273" r:id="rId18"/>
    <p:sldId id="274" r:id="rId19"/>
    <p:sldId id="281" r:id="rId20"/>
    <p:sldId id="276" r:id="rId21"/>
    <p:sldId id="277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A058C-8476-42E5-8E14-FDD1D8C92B9C}" type="datetimeFigureOut">
              <a:rPr lang="en-CA" smtClean="0"/>
              <a:t>8/7/14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C99E0-6C53-46D7-B0D7-080AF00A7F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50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3C99E0-6C53-46D7-B0D7-080AF00A7FA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475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A84D-5C25-49FF-873B-C79CDEF05CBD}" type="datetime1">
              <a:rPr lang="en-CA" smtClean="0"/>
              <a:t>8/7/14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34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F7ADD-A296-4E06-978E-0254BE24C501}" type="datetime1">
              <a:rPr lang="en-CA" smtClean="0"/>
              <a:t>8/7/14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827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A34-D023-40AA-8EFA-FBC1817D23A2}" type="datetime1">
              <a:rPr lang="en-CA" smtClean="0"/>
              <a:t>8/7/14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866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BDA6-E91A-4CCB-A390-550D164E48D0}" type="datetime1">
              <a:rPr lang="en-CA" smtClean="0"/>
              <a:t>8/7/14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96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8E38F-7215-4652-A55D-90C6EE012956}" type="datetime1">
              <a:rPr lang="en-CA" smtClean="0"/>
              <a:t>8/7/14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876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5F29-7BF6-4EB8-BA5B-E5BECF5FE697}" type="datetime1">
              <a:rPr lang="en-CA" smtClean="0"/>
              <a:t>8/7/14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83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F7179-A869-4CF2-A157-1167F93ED14A}" type="datetime1">
              <a:rPr lang="en-CA" smtClean="0"/>
              <a:t>8/7/14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4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8CD7-21A1-4F5A-9305-920F8B7B432D}" type="datetime1">
              <a:rPr lang="en-CA" smtClean="0"/>
              <a:t>8/7/14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685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B319-632F-43F8-A8A4-7A252E439D42}" type="datetime1">
              <a:rPr lang="en-CA" smtClean="0"/>
              <a:t>8/7/14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08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D705-3CD5-45BD-AA68-CF472211C1BE}" type="datetime1">
              <a:rPr lang="en-CA" smtClean="0"/>
              <a:t>8/7/14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98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710D-6F43-4F1D-BEBE-716A9137B763}" type="datetime1">
              <a:rPr lang="en-CA" smtClean="0"/>
              <a:t>8/7/14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67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D3A2-3C31-4FDA-A84D-5EC3388C1556}" type="datetime1">
              <a:rPr lang="en-CA" smtClean="0"/>
              <a:t>8/7/14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B3290-E8C4-44E9-8676-455BC1B2DA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908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milligan@ubc.ca" TargetMode="External"/><Relationship Id="rId4" Type="http://schemas.openxmlformats.org/officeDocument/2006/relationships/hyperlink" Target="mailto:david_wise@nber.org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package" Target="../embeddings/Microsoft_Excel_Sheet2.xlsx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sz="3600" b="1" dirty="0" smtClean="0"/>
              <a:t/>
            </a:r>
            <a:br>
              <a:rPr lang="en-CA" sz="3600" b="1" dirty="0" smtClean="0"/>
            </a:br>
            <a:r>
              <a:rPr lang="en-CA" sz="3600" b="1" dirty="0"/>
              <a:t/>
            </a:r>
            <a:br>
              <a:rPr lang="en-CA" sz="3600" b="1" dirty="0"/>
            </a:br>
            <a:r>
              <a:rPr lang="en-CA" sz="3600" b="1" dirty="0" smtClean="0"/>
              <a:t/>
            </a:r>
            <a:br>
              <a:rPr lang="en-CA" sz="3600" b="1" dirty="0" smtClean="0"/>
            </a:br>
            <a:r>
              <a:rPr lang="en-CA" sz="3600" b="1" dirty="0" smtClean="0"/>
              <a:t>How </a:t>
            </a:r>
            <a:r>
              <a:rPr lang="en-CA" sz="3600" b="1" dirty="0"/>
              <a:t>Do Public Pensions Affect Retirement Incomes and Expenditures? 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b="1" dirty="0"/>
              <a:t>Evidence over Five Decades from Canada</a:t>
            </a: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2700" dirty="0" smtClean="0"/>
              <a:t>Kevin </a:t>
            </a:r>
            <a:r>
              <a:rPr lang="en-CA" sz="2700" dirty="0"/>
              <a:t>Milligan</a:t>
            </a:r>
            <a:br>
              <a:rPr lang="en-CA" sz="2700" dirty="0"/>
            </a:br>
            <a:r>
              <a:rPr lang="en-CA" sz="2700" dirty="0"/>
              <a:t>Vancouver School of Economics and NBER</a:t>
            </a:r>
            <a:br>
              <a:rPr lang="en-CA" sz="2700" dirty="0"/>
            </a:br>
            <a:r>
              <a:rPr lang="en-CA" sz="2700" u="sng" dirty="0">
                <a:hlinkClick r:id="rId3"/>
              </a:rPr>
              <a:t>kevin.milligan@ubc.ca</a:t>
            </a:r>
            <a:r>
              <a:rPr lang="en-CA" sz="2700" dirty="0"/>
              <a:t/>
            </a:r>
            <a:br>
              <a:rPr lang="en-CA" sz="2700" dirty="0"/>
            </a:br>
            <a:r>
              <a:rPr lang="en-CA" sz="2700" dirty="0"/>
              <a:t> </a:t>
            </a:r>
            <a:br>
              <a:rPr lang="en-CA" sz="2700" dirty="0"/>
            </a:br>
            <a:r>
              <a:rPr lang="en-CA" sz="2700" dirty="0"/>
              <a:t>David A. Wise</a:t>
            </a:r>
            <a:br>
              <a:rPr lang="en-CA" sz="2700" dirty="0"/>
            </a:br>
            <a:r>
              <a:rPr lang="en-CA" sz="2700" dirty="0"/>
              <a:t>Harvard University and NBER</a:t>
            </a:r>
            <a:br>
              <a:rPr lang="en-CA" sz="2700" dirty="0"/>
            </a:br>
            <a:r>
              <a:rPr lang="en-CA" sz="2700" u="sng" dirty="0">
                <a:hlinkClick r:id="rId4"/>
              </a:rPr>
              <a:t>david_wise@nber.org</a:t>
            </a:r>
            <a:r>
              <a:rPr lang="en-CA" sz="2700" dirty="0"/>
              <a:t> </a:t>
            </a:r>
            <a:br>
              <a:rPr lang="en-CA" sz="2700" dirty="0"/>
            </a:br>
            <a:endParaRPr lang="en-CA" sz="2700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5814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</a:t>
            </a:fld>
            <a:r>
              <a:rPr lang="en-CA" dirty="0" smtClean="0"/>
              <a:t> of 22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4148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Outline: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dirty="0"/>
              <a:t>Brief institutional background.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Long-run trends.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b="1" dirty="0"/>
              <a:t>Empirical approach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CA" dirty="0"/>
              <a:t>Main </a:t>
            </a:r>
            <a:r>
              <a:rPr lang="en-CA" dirty="0" smtClean="0"/>
              <a:t>Results</a:t>
            </a:r>
          </a:p>
          <a:p>
            <a:pPr marL="0" lvl="0" indent="0">
              <a:buNone/>
            </a:pPr>
            <a:endParaRPr lang="en-CA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CA" dirty="0" smtClean="0"/>
              <a:t>Simulations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5052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284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Empirical Approach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/>
              <a:t>Exploit the variation across ages and years.</a:t>
            </a:r>
          </a:p>
          <a:p>
            <a:pPr lvl="0"/>
            <a:r>
              <a:rPr lang="en-CA" dirty="0"/>
              <a:t>An 80 year old will have different benefits in 1977, 1987, 1997, 2007.</a:t>
            </a:r>
          </a:p>
          <a:p>
            <a:pPr lvl="0"/>
            <a:r>
              <a:rPr lang="en-CA" dirty="0"/>
              <a:t>In 1987, there will be different benefits at ages 60, 70, 80, 90.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/>
              <a:t>Benefit income in an age-year depends on four things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CA" dirty="0"/>
              <a:t>Earnings history (for CPP earnings-related)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CA" dirty="0"/>
              <a:t>Non-labor income (For GIS income-tested)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CA" dirty="0"/>
              <a:t>Family structure (Married, single, marital age gap)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CA" dirty="0"/>
              <a:t>Set of retirement probabilities.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8100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444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Empirical Approach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Strategy:</a:t>
            </a:r>
          </a:p>
          <a:p>
            <a:pPr marL="0" indent="0">
              <a:buNone/>
            </a:pPr>
            <a:r>
              <a:rPr lang="en-CA" dirty="0"/>
              <a:t> </a:t>
            </a:r>
            <a:endParaRPr lang="en-CA" dirty="0" smtClean="0"/>
          </a:p>
          <a:p>
            <a:pPr lvl="0"/>
            <a:r>
              <a:rPr lang="en-CA" dirty="0" smtClean="0"/>
              <a:t>Simulate using a fixed set of inputs (</a:t>
            </a:r>
            <a:r>
              <a:rPr lang="en-CA" dirty="0" err="1" smtClean="0"/>
              <a:t>i</a:t>
            </a:r>
            <a:r>
              <a:rPr lang="en-CA" dirty="0" smtClean="0"/>
              <a:t>. to iv. above).</a:t>
            </a:r>
          </a:p>
          <a:p>
            <a:pPr lvl="0"/>
            <a:r>
              <a:rPr lang="en-CA" dirty="0" smtClean="0"/>
              <a:t>All </a:t>
            </a:r>
            <a:r>
              <a:rPr lang="en-CA" dirty="0"/>
              <a:t>differences across age-year cells driven by rule differences.</a:t>
            </a:r>
          </a:p>
          <a:p>
            <a:pPr lvl="0"/>
            <a:r>
              <a:rPr lang="en-CA" dirty="0"/>
              <a:t>Use these age-year cells as instruments.</a:t>
            </a:r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7850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Regression specification: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CA" dirty="0"/>
                  <a:t>First stage: Actual age-year cell benefits on simulated benefits.</a:t>
                </a:r>
              </a:p>
              <a:p>
                <a:pPr marL="0" indent="0">
                  <a:buNone/>
                </a:pPr>
                <a:r>
                  <a:rPr lang="en-CA" dirty="0"/>
                  <a:t> 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𝐵𝐸𝑁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𝑎𝑦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CA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CA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𝑎𝑦</m:t>
                        </m:r>
                      </m:sub>
                      <m:sup>
                        <m:r>
                          <a:rPr lang="en-CA" i="1">
                            <a:latin typeface="Cambria Math"/>
                          </a:rPr>
                          <m:t>𝑠𝑖𝑚</m:t>
                        </m:r>
                      </m:sup>
                    </m:sSubSup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𝜃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𝛾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𝑎𝑦</m:t>
                        </m:r>
                      </m:sub>
                    </m:sSub>
                  </m:oMath>
                </a14:m>
                <a:r>
                  <a:rPr lang="en-CA" dirty="0"/>
                  <a:t>       (3)</a:t>
                </a:r>
              </a:p>
              <a:p>
                <a:pPr marL="0" indent="0">
                  <a:buNone/>
                </a:pPr>
                <a:endParaRPr lang="en-CA" dirty="0" smtClean="0"/>
              </a:p>
              <a:p>
                <a:pPr marL="0" indent="0">
                  <a:buNone/>
                </a:pPr>
                <a:r>
                  <a:rPr lang="en-CA" dirty="0" smtClean="0"/>
                  <a:t>Second </a:t>
                </a:r>
                <a:r>
                  <a:rPr lang="en-CA" dirty="0"/>
                  <a:t>stage: Actual observed income or expenditure on benefits.</a:t>
                </a:r>
              </a:p>
              <a:p>
                <a:pPr marL="0" indent="0">
                  <a:buNone/>
                </a:pPr>
                <a:endParaRPr lang="en-CA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𝑎𝑦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1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CA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CA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CA" i="1">
                                <a:latin typeface="Cambria Math"/>
                              </a:rPr>
                              <m:t>𝐵𝐸𝑁</m:t>
                            </m:r>
                          </m:e>
                          <m:sub>
                            <m:r>
                              <a:rPr lang="en-CA" i="1">
                                <a:latin typeface="Cambria Math"/>
                              </a:rPr>
                              <m:t>𝑎𝑦</m:t>
                            </m:r>
                          </m:sub>
                        </m:sSub>
                      </m:e>
                    </m:acc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𝛽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CA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𝛿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𝑎𝑦</m:t>
                        </m:r>
                      </m:sub>
                    </m:sSub>
                  </m:oMath>
                </a14:m>
                <a:r>
                  <a:rPr lang="en-CA" dirty="0"/>
                  <a:t>       (4)</a:t>
                </a:r>
              </a:p>
              <a:p>
                <a:pPr marL="0" indent="0">
                  <a:buNone/>
                </a:pPr>
                <a:r>
                  <a:rPr lang="en-CA" dirty="0"/>
                  <a:t> </a:t>
                </a:r>
              </a:p>
              <a:p>
                <a:pPr marL="0" indent="0">
                  <a:buNone/>
                </a:pPr>
                <a:r>
                  <a:rPr lang="en-CA" dirty="0"/>
                  <a:t>Also control for:</a:t>
                </a:r>
              </a:p>
              <a:p>
                <a:pPr lvl="0"/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CA" dirty="0"/>
                  <a:t>: cohort average characteristics (age 50-54 earnings, marital status, education, share with employer pension)</a:t>
                </a:r>
              </a:p>
              <a:p>
                <a:pPr lvl="0"/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𝛼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CA" dirty="0"/>
                  <a:t>: Age fixed effects</a:t>
                </a:r>
              </a:p>
              <a:p>
                <a:pPr lvl="0"/>
                <a14:m>
                  <m:oMath xmlns:m="http://schemas.openxmlformats.org/officeDocument/2006/math" xmlns="">
                    <m:sSub>
                      <m:sSubPr>
                        <m:ctrlPr>
                          <a:rPr lang="en-CA" i="1">
                            <a:latin typeface="Cambria Math"/>
                          </a:rPr>
                        </m:ctrlPr>
                      </m:sSubPr>
                      <m:e>
                        <m:r>
                          <a:rPr lang="en-CA" i="1">
                            <a:latin typeface="Cambria Math"/>
                          </a:rPr>
                          <m:t>𝜏</m:t>
                        </m:r>
                      </m:e>
                      <m:sub>
                        <m:r>
                          <a:rPr lang="en-CA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CA" dirty="0"/>
                  <a:t>: Year fixed effects</a:t>
                </a:r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 t="-2156" b="-188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713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Simulated Benefits fit well: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5052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14</a:t>
            </a:fld>
            <a:endParaRPr lang="en-CA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43000"/>
            <a:ext cx="7239001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111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Lots of age-year variation in benefits: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15</a:t>
            </a:fld>
            <a:endParaRPr lang="en-CA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2"/>
            <a:ext cx="7772401" cy="510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91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Outline: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dirty="0"/>
              <a:t>Brief institutional background.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Long-run trends.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Empirical approach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CA" b="1" dirty="0"/>
              <a:t>Main </a:t>
            </a:r>
            <a:r>
              <a:rPr lang="en-CA" b="1" dirty="0" smtClean="0"/>
              <a:t>Results</a:t>
            </a:r>
          </a:p>
          <a:p>
            <a:pPr marL="0" lvl="0" indent="0">
              <a:buNone/>
            </a:pPr>
            <a:endParaRPr lang="en-CA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CA" dirty="0" smtClean="0"/>
              <a:t>Simulations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94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159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Table 1: Income Regressions</a:t>
            </a:r>
            <a:endParaRPr lang="en-CA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4290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17</a:t>
            </a:fld>
            <a:endParaRPr lang="en-CA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686063"/>
              </p:ext>
            </p:extLst>
          </p:nvPr>
        </p:nvGraphicFramePr>
        <p:xfrm>
          <a:off x="812262" y="724728"/>
          <a:ext cx="7936601" cy="559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4" imgW="5467382" imgH="6857933" progId="Excel.Sheet.12">
                  <p:embed/>
                </p:oleObj>
              </mc:Choice>
              <mc:Fallback>
                <p:oleObj name="Worksheet" r:id="rId4" imgW="5467382" imgH="68579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2262" y="724728"/>
                        <a:ext cx="7936601" cy="55998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1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639762"/>
          </a:xfrm>
        </p:spPr>
        <p:txBody>
          <a:bodyPr>
            <a:normAutofit/>
          </a:bodyPr>
          <a:lstStyle/>
          <a:p>
            <a:r>
              <a:rPr lang="en-CA" sz="3200" dirty="0"/>
              <a:t>Table 2: Expenditure Regressions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18</a:t>
            </a:fld>
            <a:endParaRPr lang="en-CA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72219"/>
              </p:ext>
            </p:extLst>
          </p:nvPr>
        </p:nvGraphicFramePr>
        <p:xfrm>
          <a:off x="1656195" y="877428"/>
          <a:ext cx="6344806" cy="5523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4" imgW="5667409" imgH="4933846" progId="Excel.Sheet.12">
                  <p:embed/>
                </p:oleObj>
              </mc:Choice>
              <mc:Fallback>
                <p:oleObj name="Worksheet" r:id="rId4" imgW="5667409" imgH="49338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56195" y="877428"/>
                        <a:ext cx="6344806" cy="5523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64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Outline: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dirty="0"/>
              <a:t>Brief institutional background.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Long-run trends.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Empirical approach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CA" dirty="0"/>
              <a:t>Main </a:t>
            </a:r>
            <a:r>
              <a:rPr lang="en-CA" dirty="0" smtClean="0"/>
              <a:t>Results</a:t>
            </a:r>
          </a:p>
          <a:p>
            <a:pPr marL="0" lvl="0" indent="0">
              <a:buNone/>
            </a:pPr>
            <a:endParaRPr lang="en-CA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CA" b="1" dirty="0" smtClean="0"/>
              <a:t>Simulations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503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/>
              <a:t>Motivation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72439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dirty="0"/>
              <a:t>What impact does public pension income have on wellbeing?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Does public pension expansion just crowd out </a:t>
            </a:r>
            <a:r>
              <a:rPr lang="en-CA" dirty="0" smtClean="0"/>
              <a:t>own sources</a:t>
            </a:r>
            <a:r>
              <a:rPr lang="en-CA" dirty="0"/>
              <a:t>? Or increase income and consumption?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0"/>
            <a:r>
              <a:rPr lang="en-CA" dirty="0"/>
              <a:t>Insurance: provides insurance that (perhaps) can’t be bought in markets</a:t>
            </a:r>
            <a:endParaRPr lang="en-CA" sz="1800" dirty="0"/>
          </a:p>
          <a:p>
            <a:pPr lvl="1"/>
            <a:r>
              <a:rPr lang="en-CA" dirty="0"/>
              <a:t>Long-life.</a:t>
            </a:r>
            <a:endParaRPr lang="en-CA" sz="1600" dirty="0"/>
          </a:p>
          <a:p>
            <a:pPr lvl="1"/>
            <a:r>
              <a:rPr lang="en-CA" dirty="0"/>
              <a:t>Bad investments; untimely shock.</a:t>
            </a:r>
            <a:endParaRPr lang="en-CA" sz="1600" dirty="0"/>
          </a:p>
          <a:p>
            <a:pPr lvl="1"/>
            <a:r>
              <a:rPr lang="en-CA" dirty="0"/>
              <a:t>Low lifetime earnings.</a:t>
            </a:r>
            <a:endParaRPr lang="en-CA" sz="16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0"/>
            <a:r>
              <a:rPr lang="en-CA" dirty="0"/>
              <a:t>Planning problems: Cognitive biases / lack of foresight leads to </a:t>
            </a:r>
            <a:r>
              <a:rPr lang="en-CA" dirty="0" err="1"/>
              <a:t>undersaving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8678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Simulations: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Consider a counterfactual: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r>
              <a:rPr lang="en-CA" dirty="0"/>
              <a:t>What if we applied the benefit levels of different decades to data from the 2000s?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Consider the pension system of 1960, 1970, 1980, 1990, 2000, 2010.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lvl="0"/>
            <a:r>
              <a:rPr lang="en-CA" dirty="0"/>
              <a:t>Will try this out using poverty estimates for income and expenditure.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226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100" b="1" dirty="0"/>
              <a:t>Table 3: Public Pension Eligibility at Different Ages Across the Decades</a:t>
            </a:r>
            <a:r>
              <a:rPr lang="en-CA" b="1" dirty="0"/>
              <a:t/>
            </a:r>
            <a:br>
              <a:rPr lang="en-CA" b="1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Milligan-Wise: Five Decades of Retirement Income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21</a:t>
            </a:fld>
            <a:endParaRPr lang="en-CA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144997"/>
              </p:ext>
            </p:extLst>
          </p:nvPr>
        </p:nvGraphicFramePr>
        <p:xfrm>
          <a:off x="533400" y="914400"/>
          <a:ext cx="7924800" cy="5719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752600"/>
                <a:gridCol w="2514600"/>
                <a:gridCol w="2743200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Year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Old Age Security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Guaranteed Income Supplement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Canada Pension Plan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50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1960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70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Not available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Not available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3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1970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65+, small size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40% phased in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Survivor benefit before 65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99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1980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65+, medium size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Allowance 60-64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Fully phased in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Survivor benefit before 65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3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1990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65+, full size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Allowance 60-64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60 with adjustments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Fully phased in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Survivor benefit before 65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0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65+,full size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Allowance 60-64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60 with adjustments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Fully phased in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Survivor benefit before 65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56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65+, full size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Allowance 60-64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 60 with adjustments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Fully phased in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Survivor benefit before 65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114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100" b="1" dirty="0"/>
              <a:t>Figure 5: Counterfactual Relative Income Poverty Rates under Systems of Different Years</a:t>
            </a:r>
            <a:r>
              <a:rPr lang="en-CA" b="1" dirty="0"/>
              <a:t/>
            </a:r>
            <a:br>
              <a:rPr lang="en-CA" b="1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4290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22</a:t>
            </a:fld>
            <a:endParaRPr lang="en-CA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928" y="1143000"/>
            <a:ext cx="6693472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28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Conclusions: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dirty="0"/>
              <a:t>We study the expansion of Canadian public pensions over five-decade period.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Three major findings: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0"/>
            <a:r>
              <a:rPr lang="en-CA" dirty="0"/>
              <a:t>Public pension benefits have strong effect on income and expenditure deprivation.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0"/>
            <a:r>
              <a:rPr lang="en-CA" dirty="0"/>
              <a:t>Pension benefits have affected incomes more at the bottom than the top.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0"/>
            <a:r>
              <a:rPr lang="en-CA" dirty="0"/>
              <a:t>Canadian </a:t>
            </a:r>
            <a:r>
              <a:rPr lang="en-CA" dirty="0" smtClean="0"/>
              <a:t>policy expansion </a:t>
            </a:r>
            <a:r>
              <a:rPr lang="en-CA" dirty="0"/>
              <a:t>led to large decreases in deprivation: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1"/>
            <a:r>
              <a:rPr lang="en-CA" dirty="0"/>
              <a:t>Income poverty: 88 percent drop for 70 to 70 year olds in 2010 vs. 1960 system.</a:t>
            </a:r>
            <a:endParaRPr lang="en-CA" sz="1600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6576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92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Question: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i="1" dirty="0"/>
              <a:t>Have more generous public pensions led to higher incomes and expenditures and lower poverty?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2766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29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Advantages of this paper: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dirty="0"/>
              <a:t>Uses data from Canada which brings two advantages over existing work</a:t>
            </a:r>
            <a:endParaRPr lang="en-CA" sz="18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0"/>
            <a:r>
              <a:rPr lang="en-CA" dirty="0"/>
              <a:t>More extensive institutional variation</a:t>
            </a:r>
            <a:endParaRPr lang="en-CA" sz="1800" dirty="0"/>
          </a:p>
          <a:p>
            <a:pPr lvl="1"/>
            <a:r>
              <a:rPr lang="en-CA" dirty="0"/>
              <a:t>introduction of main earnings-related pension from 1966 onward</a:t>
            </a:r>
            <a:endParaRPr lang="en-CA" sz="1600" dirty="0"/>
          </a:p>
          <a:p>
            <a:pPr lvl="1"/>
            <a:r>
              <a:rPr lang="en-CA" dirty="0"/>
              <a:t>periodic expansions of income-tested pensions.</a:t>
            </a:r>
            <a:endParaRPr lang="en-CA" sz="16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lvl="0"/>
            <a:r>
              <a:rPr lang="en-CA" dirty="0"/>
              <a:t>Long, comparable income and expenditures data series.</a:t>
            </a:r>
            <a:endParaRPr lang="en-CA" sz="1800" dirty="0"/>
          </a:p>
          <a:p>
            <a:pPr lvl="1"/>
            <a:r>
              <a:rPr lang="en-CA" dirty="0"/>
              <a:t>Spanning period 1969 to 2010</a:t>
            </a:r>
            <a:endParaRPr lang="en-CA" sz="1600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CA" sz="1800" dirty="0"/>
          </a:p>
          <a:p>
            <a:pPr marL="0" lvl="0" indent="0">
              <a:buNone/>
            </a:pPr>
            <a:r>
              <a:rPr lang="en-CA" dirty="0"/>
              <a:t>Can use this to simulate results over a five-decade span; 1960 to 2010.</a:t>
            </a:r>
            <a:endParaRPr lang="en-CA" sz="1800" dirty="0"/>
          </a:p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5052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483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Outline: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dirty="0"/>
              <a:t>Brief institutional background.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Long-run trends.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Empirical approach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CA" dirty="0"/>
              <a:t>Main </a:t>
            </a:r>
            <a:r>
              <a:rPr lang="en-CA" dirty="0" smtClean="0"/>
              <a:t>Results</a:t>
            </a:r>
          </a:p>
          <a:p>
            <a:pPr marL="0" lvl="0" indent="0">
              <a:buNone/>
            </a:pPr>
            <a:endParaRPr lang="en-CA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CA" dirty="0" smtClean="0"/>
              <a:t>Simulations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558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en-CA" sz="4000" b="1" dirty="0"/>
              <a:t>Institutional Background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CA" dirty="0"/>
              <a:t> Three main building blocks of the system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i="1" dirty="0"/>
              <a:t>OLD AGE SECURITY</a:t>
            </a:r>
            <a:endParaRPr lang="en-CA" dirty="0"/>
          </a:p>
          <a:p>
            <a:pPr lvl="0"/>
            <a:r>
              <a:rPr lang="en-CA" dirty="0"/>
              <a:t>Since 1953</a:t>
            </a:r>
          </a:p>
          <a:p>
            <a:pPr lvl="0"/>
            <a:r>
              <a:rPr lang="en-CA" dirty="0"/>
              <a:t>Eligibility: Age 70 until 1966, then transition to age 65.</a:t>
            </a:r>
          </a:p>
          <a:p>
            <a:pPr lvl="0"/>
            <a:r>
              <a:rPr lang="en-CA" dirty="0"/>
              <a:t>Flat benefit; current amount is $551/month.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i="1" dirty="0"/>
              <a:t>GUARANTEED INCOME SUPPLEMENT</a:t>
            </a:r>
            <a:endParaRPr lang="en-CA" dirty="0"/>
          </a:p>
          <a:p>
            <a:pPr lvl="0"/>
            <a:r>
              <a:rPr lang="en-CA" dirty="0"/>
              <a:t>Since 1967; expanded 1971, 1979-80, 1984, 2000.</a:t>
            </a:r>
          </a:p>
          <a:p>
            <a:pPr lvl="0"/>
            <a:r>
              <a:rPr lang="en-CA" dirty="0"/>
              <a:t>Income-tested at couple level; about 1/3 of those 65+ receive.</a:t>
            </a:r>
          </a:p>
          <a:p>
            <a:pPr lvl="0"/>
            <a:r>
              <a:rPr lang="en-CA" dirty="0"/>
              <a:t>Current amount: $747/month.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i="1" dirty="0"/>
              <a:t>CANADA PENSION PLAN</a:t>
            </a:r>
            <a:endParaRPr lang="en-CA" dirty="0"/>
          </a:p>
          <a:p>
            <a:pPr lvl="0"/>
            <a:r>
              <a:rPr lang="en-CA" dirty="0"/>
              <a:t>Contributory, earnings-related plan introduced in 1966.</a:t>
            </a:r>
          </a:p>
          <a:p>
            <a:pPr lvl="0"/>
            <a:r>
              <a:rPr lang="en-CA" dirty="0"/>
              <a:t>Flat 25% replacement rate—no progressive structure like Social Security.</a:t>
            </a:r>
          </a:p>
          <a:p>
            <a:pPr lvl="0"/>
            <a:r>
              <a:rPr lang="en-CA" dirty="0"/>
              <a:t>Phased in from 1967-76; in 1990 those over 79 didn’t have full coverage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6576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Outline: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CA" dirty="0"/>
              <a:t>Brief institutional background.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b="1" dirty="0"/>
              <a:t>Long-run trends.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CA" dirty="0"/>
              <a:t>Empirical approach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CA" dirty="0"/>
              <a:t>Main </a:t>
            </a:r>
            <a:r>
              <a:rPr lang="en-CA" dirty="0" smtClean="0"/>
              <a:t>Results</a:t>
            </a:r>
          </a:p>
          <a:p>
            <a:pPr marL="0" lvl="0" indent="0">
              <a:buNone/>
            </a:pPr>
            <a:endParaRPr lang="en-CA" dirty="0" smtClean="0"/>
          </a:p>
          <a:p>
            <a:pPr marL="514350" lvl="0" indent="-514350">
              <a:buFont typeface="+mj-lt"/>
              <a:buAutoNum type="arabicPeriod" startAt="5"/>
            </a:pPr>
            <a:r>
              <a:rPr lang="en-CA" dirty="0" smtClean="0"/>
              <a:t>Simulations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4290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0455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Figure 1: Poverty Measures by Year</a:t>
            </a:r>
            <a:br>
              <a:rPr lang="en-CA" b="1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4290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8</a:t>
            </a:fld>
            <a:endParaRPr lang="en-CA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914400"/>
            <a:ext cx="7619999" cy="4876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5675623"/>
            <a:ext cx="8382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/>
              <a:t>Expenditure Relative Poverty: Take median of working age population expenditures. Set line at 50% of median.</a:t>
            </a:r>
          </a:p>
          <a:p>
            <a:r>
              <a:rPr lang="en-CA" sz="1400" dirty="0"/>
              <a:t>Income Relative Poverty: Take median of working age population income. Set line at 50% of median.</a:t>
            </a:r>
          </a:p>
          <a:p>
            <a:r>
              <a:rPr lang="en-CA" sz="1400" dirty="0"/>
              <a:t>Low Income </a:t>
            </a:r>
            <a:r>
              <a:rPr lang="en-CA" sz="1400" dirty="0" err="1"/>
              <a:t>Cutoff</a:t>
            </a:r>
            <a:r>
              <a:rPr lang="en-CA" sz="1400" dirty="0"/>
              <a:t> (LICO): Fixed income </a:t>
            </a:r>
            <a:r>
              <a:rPr lang="en-CA" sz="1400" dirty="0" err="1"/>
              <a:t>cutoff</a:t>
            </a:r>
            <a:r>
              <a:rPr lang="en-CA" sz="1400" dirty="0"/>
              <a:t> set in 1992; updated annually for inflation.</a:t>
            </a:r>
          </a:p>
        </p:txBody>
      </p:sp>
    </p:spTree>
    <p:extLst>
      <p:ext uri="{BB962C8B-B14F-4D97-AF65-F5344CB8AC3E}">
        <p14:creationId xmlns:p14="http://schemas.microsoft.com/office/powerpoint/2010/main" val="259927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b="1" dirty="0"/>
              <a:t>Figure 2: Relative Income Poverty by Decade</a:t>
            </a:r>
            <a:r>
              <a:rPr lang="en-CA" b="1" dirty="0"/>
              <a:t/>
            </a:r>
            <a:br>
              <a:rPr lang="en-CA" b="1" dirty="0"/>
            </a:b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3352800" cy="365125"/>
          </a:xfrm>
        </p:spPr>
        <p:txBody>
          <a:bodyPr/>
          <a:lstStyle/>
          <a:p>
            <a:r>
              <a:rPr lang="en-US" dirty="0" smtClean="0"/>
              <a:t>Milligan-Wise: Five Decades of Retirement Income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B3290-E8C4-44E9-8676-455BC1B2DA70}" type="slidenum">
              <a:rPr lang="en-CA" smtClean="0"/>
              <a:t>9</a:t>
            </a:fld>
            <a:endParaRPr lang="en-CA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7924799" cy="5029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5867400"/>
            <a:ext cx="8458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600" dirty="0"/>
              <a:t>Income Relative Poverty: Take median of working age population income. Set line at 50% of median.</a:t>
            </a:r>
          </a:p>
        </p:txBody>
      </p:sp>
    </p:spTree>
    <p:extLst>
      <p:ext uri="{BB962C8B-B14F-4D97-AF65-F5344CB8AC3E}">
        <p14:creationId xmlns:p14="http://schemas.microsoft.com/office/powerpoint/2010/main" val="469119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712</Words>
  <Application>Microsoft Macintosh PowerPoint</Application>
  <PresentationFormat>On-screen Show (4:3)</PresentationFormat>
  <Paragraphs>252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Worksheet</vt:lpstr>
      <vt:lpstr>   How Do Public Pensions Affect Retirement Incomes and Expenditures?  Evidence over Five Decades from Canada  Kevin Milligan Vancouver School of Economics and NBER kevin.milligan@ubc.ca   David A. Wise Harvard University and NBER david_wise@nber.org  </vt:lpstr>
      <vt:lpstr>Motivation</vt:lpstr>
      <vt:lpstr>Question: </vt:lpstr>
      <vt:lpstr>Advantages of this paper: </vt:lpstr>
      <vt:lpstr>Outline: </vt:lpstr>
      <vt:lpstr>Institutional Background </vt:lpstr>
      <vt:lpstr>Outline: </vt:lpstr>
      <vt:lpstr>Figure 1: Poverty Measures by Year </vt:lpstr>
      <vt:lpstr>Figure 2: Relative Income Poverty by Decade </vt:lpstr>
      <vt:lpstr>Outline: </vt:lpstr>
      <vt:lpstr>Empirical Approach </vt:lpstr>
      <vt:lpstr>Empirical Approach </vt:lpstr>
      <vt:lpstr>Regression specification: </vt:lpstr>
      <vt:lpstr>Simulated Benefits fit well: </vt:lpstr>
      <vt:lpstr>Lots of age-year variation in benefits: </vt:lpstr>
      <vt:lpstr>Outline: </vt:lpstr>
      <vt:lpstr>Table 1: Income Regressions</vt:lpstr>
      <vt:lpstr>Table 2: Expenditure Regressions</vt:lpstr>
      <vt:lpstr>Outline: </vt:lpstr>
      <vt:lpstr>Simulations: </vt:lpstr>
      <vt:lpstr>Table 3: Public Pension Eligibility at Different Ages Across the Decades </vt:lpstr>
      <vt:lpstr>Figure 5: Counterfactual Relative Income Poverty Rates under Systems of Different Years </vt:lpstr>
      <vt:lpstr>Conclusions: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Public Pensions Affect Retirement Incomes and Expenditures?  Evidence over Five Decades from Canada   Kevin Milligan Vancouver School of Economics and NBER kevin.milligan@ubc.ca     David A. Wise Harvard University and NBER david_wise@nber.org</dc:title>
  <dc:creator>Kevin</dc:creator>
  <cp:lastModifiedBy>Amy Grzybowski</cp:lastModifiedBy>
  <cp:revision>17</cp:revision>
  <dcterms:created xsi:type="dcterms:W3CDTF">2014-08-07T15:15:20Z</dcterms:created>
  <dcterms:modified xsi:type="dcterms:W3CDTF">2014-08-07T20:07:31Z</dcterms:modified>
</cp:coreProperties>
</file>