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73" r:id="rId4"/>
    <p:sldId id="258" r:id="rId5"/>
    <p:sldId id="259" r:id="rId6"/>
    <p:sldId id="260" r:id="rId7"/>
    <p:sldId id="277" r:id="rId8"/>
    <p:sldId id="261" r:id="rId9"/>
    <p:sldId id="262" r:id="rId10"/>
    <p:sldId id="263" r:id="rId11"/>
    <p:sldId id="264" r:id="rId12"/>
    <p:sldId id="274" r:id="rId13"/>
    <p:sldId id="266" r:id="rId14"/>
    <p:sldId id="267" r:id="rId15"/>
    <p:sldId id="275" r:id="rId16"/>
    <p:sldId id="270" r:id="rId17"/>
    <p:sldId id="278" r:id="rId18"/>
    <p:sldId id="276"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2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3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2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2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2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2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2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2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2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am\Dropbox\CondProbProject_VRIandHRS\InProgress\RRC17_PieChart_PG17072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dirty="0"/>
              <a:t>4</a:t>
            </a:r>
            <a:r>
              <a:rPr lang="en-US" sz="2200" baseline="0" dirty="0"/>
              <a:t>-Y</a:t>
            </a:r>
            <a:r>
              <a:rPr lang="en-US" sz="2200" dirty="0"/>
              <a:t>ear</a:t>
            </a:r>
            <a:r>
              <a:rPr lang="en-US" sz="2200" baseline="0" dirty="0"/>
              <a:t> Ahead</a:t>
            </a:r>
            <a:r>
              <a:rPr lang="en-US" sz="2200" dirty="0"/>
              <a:t> </a:t>
            </a:r>
            <a:r>
              <a:rPr lang="en-US" sz="2200" dirty="0" smtClean="0"/>
              <a:t>P(Health</a:t>
            </a:r>
            <a:r>
              <a:rPr lang="en-US" sz="2200" dirty="0"/>
              <a:t>)</a:t>
            </a:r>
          </a:p>
        </c:rich>
      </c:tx>
      <c:overlay val="0"/>
    </c:title>
    <c:autoTitleDeleted val="0"/>
    <c:plotArea>
      <c:layout/>
      <c:pieChart>
        <c:varyColors val="1"/>
        <c:ser>
          <c:idx val="0"/>
          <c:order val="0"/>
          <c:dPt>
            <c:idx val="0"/>
            <c:bubble3D val="0"/>
            <c:spPr>
              <a:solidFill>
                <a:schemeClr val="accent2"/>
              </a:solidFill>
            </c:spPr>
          </c:dPt>
          <c:dPt>
            <c:idx val="1"/>
            <c:bubble3D val="0"/>
            <c:spPr>
              <a:solidFill>
                <a:schemeClr val="accent2">
                  <a:lumMod val="40000"/>
                  <a:lumOff val="60000"/>
                </a:schemeClr>
              </a:solidFill>
            </c:spPr>
          </c:dPt>
          <c:dLbls>
            <c:dLbl>
              <c:idx val="0"/>
              <c:layout>
                <c:manualLayout>
                  <c:x val="-0.24149241761446485"/>
                  <c:y val="-0.18977726742490522"/>
                </c:manualLayout>
              </c:layout>
              <c:tx>
                <c:rich>
                  <a:bodyPr/>
                  <a:lstStyle/>
                  <a:p>
                    <a:r>
                      <a:rPr lang="en-US" sz="2200" dirty="0" smtClean="0"/>
                      <a:t>P(High) </a:t>
                    </a:r>
                    <a:r>
                      <a:rPr lang="en-US" sz="2200" dirty="0"/>
                      <a:t>
76%</a:t>
                    </a:r>
                    <a:endParaRPr lang="en-US" sz="2400" dirty="0"/>
                  </a:p>
                </c:rich>
              </c:tx>
              <c:showLegendKey val="0"/>
              <c:showVal val="0"/>
              <c:showCatName val="1"/>
              <c:showSerName val="0"/>
              <c:showPercent val="1"/>
              <c:showBubbleSize val="0"/>
              <c:extLst>
                <c:ext xmlns:c15="http://schemas.microsoft.com/office/drawing/2012/chart" uri="{CE6537A1-D6FC-4f65-9D91-7224C49458BB}"/>
              </c:extLst>
            </c:dLbl>
            <c:dLbl>
              <c:idx val="1"/>
              <c:layout>
                <c:manualLayout>
                  <c:x val="0.18852371318168562"/>
                  <c:y val="0.17874763050452028"/>
                </c:manualLayout>
              </c:layout>
              <c:tx>
                <c:rich>
                  <a:bodyPr/>
                  <a:lstStyle/>
                  <a:p>
                    <a:r>
                      <a:rPr lang="en-US" sz="2200" dirty="0" smtClean="0"/>
                      <a:t>P(Low)</a:t>
                    </a:r>
                    <a:r>
                      <a:rPr lang="en-US" sz="2200" dirty="0"/>
                      <a:t>
24%</a:t>
                    </a:r>
                    <a:endParaRPr lang="en-US" sz="2400" dirty="0"/>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2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'4 years'!$A$1:$B$1</c:f>
              <c:strCache>
                <c:ptCount val="2"/>
                <c:pt idx="0">
                  <c:v>P(H) </c:v>
                </c:pt>
                <c:pt idx="1">
                  <c:v>P(h)</c:v>
                </c:pt>
              </c:strCache>
            </c:strRef>
          </c:cat>
          <c:val>
            <c:numRef>
              <c:f>'4 years'!$A$2:$B$2</c:f>
              <c:numCache>
                <c:formatCode>0.0%</c:formatCode>
                <c:ptCount val="2"/>
                <c:pt idx="0">
                  <c:v>0.76500000000000001</c:v>
                </c:pt>
                <c:pt idx="1">
                  <c:v>0.23499999999999999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b="1" i="0" baseline="0" dirty="0">
                <a:effectLst/>
              </a:rPr>
              <a:t>Simulation, </a:t>
            </a:r>
            <a:r>
              <a:rPr lang="en-US" sz="2200" b="1" i="0" baseline="0" dirty="0" smtClean="0">
                <a:effectLst/>
              </a:rPr>
              <a:t>P(Work) </a:t>
            </a:r>
            <a:endParaRPr lang="en-US" sz="2200" dirty="0">
              <a:effectLst/>
            </a:endParaRPr>
          </a:p>
          <a:p>
            <a:pPr>
              <a:defRPr/>
            </a:pPr>
            <a:r>
              <a:rPr lang="en-US" sz="2200" b="1" i="0" baseline="0" dirty="0" smtClean="0">
                <a:effectLst/>
              </a:rPr>
              <a:t>if </a:t>
            </a:r>
            <a:r>
              <a:rPr lang="en-US" sz="2200" b="1" i="0" baseline="0" dirty="0">
                <a:effectLst/>
              </a:rPr>
              <a:t>Low Health Halved</a:t>
            </a:r>
            <a:endParaRPr lang="en-US" sz="2200" dirty="0">
              <a:effectLst/>
            </a:endParaRPr>
          </a:p>
        </c:rich>
      </c:tx>
      <c:overlay val="0"/>
    </c:title>
    <c:autoTitleDeleted val="0"/>
    <c:plotArea>
      <c:layout/>
      <c:pieChart>
        <c:varyColors val="1"/>
        <c:ser>
          <c:idx val="0"/>
          <c:order val="0"/>
          <c:dPt>
            <c:idx val="1"/>
            <c:bubble3D val="0"/>
            <c:spPr>
              <a:solidFill>
                <a:schemeClr val="accent2"/>
              </a:solidFill>
            </c:spPr>
          </c:dPt>
          <c:dPt>
            <c:idx val="2"/>
            <c:bubble3D val="0"/>
            <c:spPr>
              <a:solidFill>
                <a:schemeClr val="tx2">
                  <a:lumMod val="40000"/>
                  <a:lumOff val="60000"/>
                </a:schemeClr>
              </a:solidFill>
            </c:spPr>
          </c:dPt>
          <c:dLbls>
            <c:spPr>
              <a:noFill/>
              <a:ln>
                <a:noFill/>
              </a:ln>
              <a:effectLst/>
            </c:spPr>
            <c:txPr>
              <a:bodyPr/>
              <a:lstStyle/>
              <a:p>
                <a:pPr>
                  <a:defRPr sz="22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'Half prob 4 years'!$U$1:$W$1</c:f>
              <c:strCache>
                <c:ptCount val="3"/>
                <c:pt idx="0">
                  <c:v>P(W)</c:v>
                </c:pt>
                <c:pt idx="1">
                  <c:v>Delta P(W)</c:v>
                </c:pt>
                <c:pt idx="2">
                  <c:v>P~(R)</c:v>
                </c:pt>
              </c:strCache>
            </c:strRef>
          </c:cat>
          <c:val>
            <c:numRef>
              <c:f>'Half prob 4 years'!$U$2:$W$2</c:f>
              <c:numCache>
                <c:formatCode>0%</c:formatCode>
                <c:ptCount val="3"/>
                <c:pt idx="0">
                  <c:v>0.53</c:v>
                </c:pt>
                <c:pt idx="1">
                  <c:v>0.03</c:v>
                </c:pt>
                <c:pt idx="2">
                  <c:v>0.44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dirty="0"/>
              <a:t>4</a:t>
            </a:r>
            <a:r>
              <a:rPr lang="en-US" sz="2200" baseline="0" dirty="0"/>
              <a:t>-</a:t>
            </a:r>
            <a:r>
              <a:rPr lang="en-US" sz="2200" dirty="0"/>
              <a:t>Year</a:t>
            </a:r>
            <a:r>
              <a:rPr lang="en-US" sz="2200" baseline="0" dirty="0"/>
              <a:t> Ahead</a:t>
            </a:r>
            <a:r>
              <a:rPr lang="en-US" sz="2200" dirty="0"/>
              <a:t> </a:t>
            </a:r>
            <a:r>
              <a:rPr lang="en-US" sz="2200" dirty="0" smtClean="0"/>
              <a:t>P(Work</a:t>
            </a:r>
            <a:r>
              <a:rPr lang="en-US" sz="2200" dirty="0"/>
              <a:t>)</a:t>
            </a:r>
          </a:p>
        </c:rich>
      </c:tx>
      <c:overlay val="0"/>
    </c:title>
    <c:autoTitleDeleted val="0"/>
    <c:plotArea>
      <c:layout/>
      <c:pieChart>
        <c:varyColors val="1"/>
        <c:ser>
          <c:idx val="1"/>
          <c:order val="1"/>
          <c:dPt>
            <c:idx val="1"/>
            <c:bubble3D val="0"/>
            <c:spPr>
              <a:solidFill>
                <a:schemeClr val="tx2">
                  <a:lumMod val="40000"/>
                  <a:lumOff val="60000"/>
                </a:schemeClr>
              </a:solidFill>
            </c:spPr>
          </c:dPt>
          <c:dLbls>
            <c:dLbl>
              <c:idx val="0"/>
              <c:layout>
                <c:manualLayout>
                  <c:x val="-0.21947916666666667"/>
                  <c:y val="2.0178441236512103E-2"/>
                </c:manualLayout>
              </c:layout>
              <c:tx>
                <c:rich>
                  <a:bodyPr/>
                  <a:lstStyle/>
                  <a:p>
                    <a:pPr>
                      <a:defRPr sz="2200"/>
                    </a:pPr>
                    <a:r>
                      <a:rPr lang="en-US" sz="2200" smtClean="0"/>
                      <a:t>P(Work)</a:t>
                    </a:r>
                    <a:r>
                      <a:rPr lang="en-US" sz="2200"/>
                      <a:t>
53%</a:t>
                    </a:r>
                  </a:p>
                </c:rich>
              </c:tx>
              <c:spPr/>
              <c:showLegendKey val="0"/>
              <c:showVal val="0"/>
              <c:showCatName val="1"/>
              <c:showSerName val="0"/>
              <c:showPercent val="1"/>
              <c:showBubbleSize val="0"/>
              <c:extLst>
                <c:ext xmlns:c15="http://schemas.microsoft.com/office/drawing/2012/chart" uri="{CE6537A1-D6FC-4f65-9D91-7224C49458BB}"/>
              </c:extLst>
            </c:dLbl>
            <c:dLbl>
              <c:idx val="1"/>
              <c:layout>
                <c:manualLayout>
                  <c:x val="0.23543407334499855"/>
                  <c:y val="-4.1046041119860016E-2"/>
                </c:manualLayout>
              </c:layout>
              <c:tx>
                <c:rich>
                  <a:bodyPr/>
                  <a:lstStyle/>
                  <a:p>
                    <a:r>
                      <a:rPr lang="en-US" sz="2200" dirty="0" smtClean="0"/>
                      <a:t>P(Retire)</a:t>
                    </a:r>
                    <a:r>
                      <a:rPr lang="en-US" sz="2200" baseline="0" dirty="0" smtClean="0"/>
                      <a:t> </a:t>
                    </a:r>
                    <a:r>
                      <a:rPr lang="en-US" sz="2200" dirty="0" smtClean="0"/>
                      <a:t>47</a:t>
                    </a:r>
                    <a:r>
                      <a:rPr lang="en-US" sz="2200" dirty="0"/>
                      <a:t>%</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4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'4 years'!$G$1:$H$1</c:f>
              <c:strCache>
                <c:ptCount val="2"/>
                <c:pt idx="0">
                  <c:v>P(W)</c:v>
                </c:pt>
                <c:pt idx="1">
                  <c:v>P(R)</c:v>
                </c:pt>
              </c:strCache>
            </c:strRef>
          </c:cat>
          <c:val>
            <c:numRef>
              <c:f>'4 years'!$G$2:$H$2</c:f>
              <c:numCache>
                <c:formatCode>0.0%</c:formatCode>
                <c:ptCount val="2"/>
                <c:pt idx="0">
                  <c:v>0.52700000000000002</c:v>
                </c:pt>
                <c:pt idx="1">
                  <c:v>0.47299999999999998</c:v>
                </c:pt>
              </c:numCache>
            </c:numRef>
          </c:val>
        </c:ser>
        <c:ser>
          <c:idx val="2"/>
          <c:order val="2"/>
          <c:dPt>
            <c:idx val="1"/>
            <c:bubble3D val="0"/>
            <c:spPr>
              <a:solidFill>
                <a:schemeClr val="tx2">
                  <a:lumMod val="40000"/>
                  <a:lumOff val="60000"/>
                </a:schemeClr>
              </a:solidFill>
            </c:spPr>
          </c:dPt>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'4 years'!$G$1:$H$1</c:f>
              <c:strCache>
                <c:ptCount val="2"/>
                <c:pt idx="0">
                  <c:v>P(W)</c:v>
                </c:pt>
                <c:pt idx="1">
                  <c:v>P(R)</c:v>
                </c:pt>
              </c:strCache>
            </c:strRef>
          </c:cat>
          <c:val>
            <c:numRef>
              <c:f>'4 years'!$G$2:$H$2</c:f>
              <c:numCache>
                <c:formatCode>0.0%</c:formatCode>
                <c:ptCount val="2"/>
                <c:pt idx="0">
                  <c:v>0.52700000000000002</c:v>
                </c:pt>
                <c:pt idx="1">
                  <c:v>0.47299999999999998</c:v>
                </c:pt>
              </c:numCache>
            </c:numRef>
          </c:val>
        </c:ser>
        <c:ser>
          <c:idx val="0"/>
          <c:order val="0"/>
          <c:dPt>
            <c:idx val="1"/>
            <c:bubble3D val="0"/>
            <c:spPr>
              <a:solidFill>
                <a:schemeClr val="tx2">
                  <a:lumMod val="40000"/>
                  <a:lumOff val="60000"/>
                </a:schemeClr>
              </a:solidFill>
            </c:spPr>
          </c:dPt>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'4 years'!$G$1:$H$1</c:f>
              <c:strCache>
                <c:ptCount val="2"/>
                <c:pt idx="0">
                  <c:v>P(W)</c:v>
                </c:pt>
                <c:pt idx="1">
                  <c:v>P(R)</c:v>
                </c:pt>
              </c:strCache>
            </c:strRef>
          </c:cat>
          <c:val>
            <c:numRef>
              <c:f>'4 years'!$G$2:$H$2</c:f>
              <c:numCache>
                <c:formatCode>0.0%</c:formatCode>
                <c:ptCount val="2"/>
                <c:pt idx="0">
                  <c:v>0.52700000000000002</c:v>
                </c:pt>
                <c:pt idx="1">
                  <c:v>0.47299999999999998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dirty="0"/>
              <a:t>4-Year Ahead </a:t>
            </a:r>
            <a:r>
              <a:rPr lang="en-US" sz="2200" dirty="0" smtClean="0"/>
              <a:t>P(Work</a:t>
            </a:r>
            <a:r>
              <a:rPr lang="en-US" sz="2200" dirty="0"/>
              <a:t>, Health)</a:t>
            </a:r>
          </a:p>
        </c:rich>
      </c:tx>
      <c:overlay val="0"/>
    </c:title>
    <c:autoTitleDeleted val="0"/>
    <c:plotArea>
      <c:layout/>
      <c:pieChart>
        <c:varyColors val="1"/>
        <c:ser>
          <c:idx val="0"/>
          <c:order val="0"/>
          <c:dPt>
            <c:idx val="0"/>
            <c:bubble3D val="0"/>
            <c:spPr>
              <a:ln>
                <a:solidFill>
                  <a:schemeClr val="accent1"/>
                </a:solidFill>
              </a:ln>
            </c:spPr>
          </c:dPt>
          <c:dPt>
            <c:idx val="1"/>
            <c:bubble3D val="0"/>
            <c:spPr>
              <a:solidFill>
                <a:schemeClr val="accent2">
                  <a:lumMod val="75000"/>
                </a:schemeClr>
              </a:solidFill>
            </c:spPr>
          </c:dPt>
          <c:dPt>
            <c:idx val="2"/>
            <c:bubble3D val="0"/>
            <c:spPr>
              <a:solidFill>
                <a:schemeClr val="accent2">
                  <a:lumMod val="60000"/>
                  <a:lumOff val="40000"/>
                </a:schemeClr>
              </a:solidFill>
            </c:spPr>
          </c:dPt>
          <c:dPt>
            <c:idx val="3"/>
            <c:bubble3D val="0"/>
            <c:spPr>
              <a:solidFill>
                <a:schemeClr val="tx2">
                  <a:lumMod val="40000"/>
                  <a:lumOff val="60000"/>
                </a:schemeClr>
              </a:solidFill>
            </c:spPr>
          </c:dPt>
          <c:dLbls>
            <c:dLbl>
              <c:idx val="0"/>
              <c:layout>
                <c:manualLayout>
                  <c:x val="-0.22352435112277633"/>
                  <c:y val="7.4654600466608254E-2"/>
                </c:manualLayout>
              </c:layout>
              <c:tx>
                <c:rich>
                  <a:bodyPr/>
                  <a:lstStyle/>
                  <a:p>
                    <a:r>
                      <a:rPr lang="en-US" dirty="0" smtClean="0"/>
                      <a:t>P(Work, High)</a:t>
                    </a:r>
                    <a:r>
                      <a:rPr lang="en-US" dirty="0"/>
                      <a:t>
46%</a:t>
                    </a:r>
                  </a:p>
                </c:rich>
              </c:tx>
              <c:showLegendKey val="0"/>
              <c:showVal val="0"/>
              <c:showCatName val="1"/>
              <c:showSerName val="0"/>
              <c:showPercent val="1"/>
              <c:showBubbleSize val="0"/>
              <c:extLst>
                <c:ext xmlns:c15="http://schemas.microsoft.com/office/drawing/2012/chart" uri="{CE6537A1-D6FC-4f65-9D91-7224C49458BB}"/>
              </c:extLst>
            </c:dLbl>
            <c:dLbl>
              <c:idx val="1"/>
              <c:tx>
                <c:rich>
                  <a:bodyPr/>
                  <a:lstStyle/>
                  <a:p>
                    <a:r>
                      <a:rPr lang="en-US" smtClean="0"/>
                      <a:t>P(Work, Low)</a:t>
                    </a:r>
                    <a:r>
                      <a:rPr lang="en-US"/>
                      <a:t>
7%</a:t>
                    </a:r>
                  </a:p>
                </c:rich>
              </c:tx>
              <c:showLegendKey val="0"/>
              <c:showVal val="0"/>
              <c:showCatName val="1"/>
              <c:showSerName val="0"/>
              <c:showPercent val="1"/>
              <c:showBubbleSize val="0"/>
              <c:extLst>
                <c:ext xmlns:c15="http://schemas.microsoft.com/office/drawing/2012/chart" uri="{CE6537A1-D6FC-4f65-9D91-7224C49458BB}"/>
              </c:extLst>
            </c:dLbl>
            <c:dLbl>
              <c:idx val="2"/>
              <c:layout>
                <c:manualLayout>
                  <c:x val="0.18026046223388742"/>
                  <c:y val="-0.16906733012540107"/>
                </c:manualLayout>
              </c:layout>
              <c:tx>
                <c:rich>
                  <a:bodyPr/>
                  <a:lstStyle/>
                  <a:p>
                    <a:r>
                      <a:rPr lang="en-US" dirty="0" smtClean="0"/>
                      <a:t>P(Retire, Low)</a:t>
                    </a:r>
                    <a:r>
                      <a:rPr lang="en-US" dirty="0"/>
                      <a:t>
16%</a:t>
                    </a:r>
                  </a:p>
                </c:rich>
              </c:tx>
              <c:showLegendKey val="0"/>
              <c:showVal val="0"/>
              <c:showCatName val="1"/>
              <c:showSerName val="0"/>
              <c:showPercent val="1"/>
              <c:showBubbleSize val="0"/>
              <c:extLst>
                <c:ext xmlns:c15="http://schemas.microsoft.com/office/drawing/2012/chart" uri="{CE6537A1-D6FC-4f65-9D91-7224C49458BB}"/>
              </c:extLst>
            </c:dLbl>
            <c:dLbl>
              <c:idx val="3"/>
              <c:layout>
                <c:manualLayout>
                  <c:x val="0.23535305482648003"/>
                  <c:y val="0.16798975648877223"/>
                </c:manualLayout>
              </c:layout>
              <c:tx>
                <c:rich>
                  <a:bodyPr/>
                  <a:lstStyle/>
                  <a:p>
                    <a:r>
                      <a:rPr lang="en-US" dirty="0" smtClean="0"/>
                      <a:t>P(Retire, High)</a:t>
                    </a:r>
                    <a:r>
                      <a:rPr lang="en-US" dirty="0"/>
                      <a:t>
31%</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2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'4 years'!$I$1:$L$1</c:f>
              <c:strCache>
                <c:ptCount val="4"/>
                <c:pt idx="0">
                  <c:v>P(W, H)</c:v>
                </c:pt>
                <c:pt idx="1">
                  <c:v>P(W, h)</c:v>
                </c:pt>
                <c:pt idx="2">
                  <c:v>P(R, h)</c:v>
                </c:pt>
                <c:pt idx="3">
                  <c:v>P(R, H)</c:v>
                </c:pt>
              </c:strCache>
            </c:strRef>
          </c:cat>
          <c:val>
            <c:numRef>
              <c:f>'4 years'!$I$2:$L$2</c:f>
              <c:numCache>
                <c:formatCode>0.0%</c:formatCode>
                <c:ptCount val="4"/>
                <c:pt idx="0">
                  <c:v>0.45500000000000002</c:v>
                </c:pt>
                <c:pt idx="1">
                  <c:v>7.2000000000000008E-2</c:v>
                </c:pt>
                <c:pt idx="2">
                  <c:v>0.16300000000000001</c:v>
                </c:pt>
                <c:pt idx="3">
                  <c:v>0.31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en-US" sz="2200" dirty="0" smtClean="0"/>
              <a:t>Counterfactual P(Work</a:t>
            </a:r>
            <a:r>
              <a:rPr lang="en-US" sz="2200" dirty="0"/>
              <a:t>)</a:t>
            </a:r>
          </a:p>
          <a:p>
            <a:pPr>
              <a:defRPr/>
            </a:pPr>
            <a:r>
              <a:rPr lang="en-US" sz="2200" dirty="0"/>
              <a:t>if </a:t>
            </a:r>
            <a:r>
              <a:rPr lang="en-US" sz="2200" i="1" dirty="0"/>
              <a:t>All in High</a:t>
            </a:r>
            <a:r>
              <a:rPr lang="en-US" sz="2200" i="1" baseline="0" dirty="0"/>
              <a:t> H</a:t>
            </a:r>
            <a:r>
              <a:rPr lang="en-US" sz="2200" i="1" dirty="0"/>
              <a:t>ealth</a:t>
            </a:r>
            <a:r>
              <a:rPr lang="en-US" sz="2200" dirty="0"/>
              <a:t> in 4 Years</a:t>
            </a:r>
          </a:p>
        </c:rich>
      </c:tx>
      <c:overlay val="0"/>
    </c:title>
    <c:autoTitleDeleted val="0"/>
    <c:plotArea>
      <c:layout/>
      <c:pieChart>
        <c:varyColors val="1"/>
        <c:ser>
          <c:idx val="0"/>
          <c:order val="0"/>
          <c:dLbls>
            <c:dLbl>
              <c:idx val="0"/>
              <c:layout>
                <c:manualLayout>
                  <c:x val="-0.22331018518518519"/>
                  <c:y val="-6.7050889472149308E-2"/>
                </c:manualLayout>
              </c:layout>
              <c:tx>
                <c:rich>
                  <a:bodyPr/>
                  <a:lstStyle/>
                  <a:p>
                    <a:r>
                      <a:rPr lang="en-US" dirty="0" smtClean="0"/>
                      <a:t>P(W </a:t>
                    </a:r>
                    <a:r>
                      <a:rPr lang="en-US" dirty="0"/>
                      <a:t>| </a:t>
                    </a:r>
                    <a:r>
                      <a:rPr lang="en-US" dirty="0" smtClean="0"/>
                      <a:t>H) </a:t>
                    </a:r>
                    <a:r>
                      <a:rPr lang="en-US" dirty="0"/>
                      <a:t>
59%</a:t>
                    </a:r>
                  </a:p>
                </c:rich>
              </c:tx>
              <c:showLegendKey val="0"/>
              <c:showVal val="0"/>
              <c:showCatName val="1"/>
              <c:showSerName val="0"/>
              <c:showPercent val="1"/>
              <c:showBubbleSize val="0"/>
              <c:extLst>
                <c:ext xmlns:c15="http://schemas.microsoft.com/office/drawing/2012/chart" uri="{CE6537A1-D6FC-4f65-9D91-7224C49458BB}"/>
              </c:extLst>
            </c:dLbl>
            <c:dLbl>
              <c:idx val="1"/>
              <c:layout>
                <c:manualLayout>
                  <c:x val="0.2350521289005541"/>
                  <c:y val="6.8073782443861267E-2"/>
                </c:manualLayout>
              </c:layout>
              <c:tx>
                <c:rich>
                  <a:bodyPr/>
                  <a:lstStyle/>
                  <a:p>
                    <a:r>
                      <a:rPr lang="en-US" dirty="0" smtClean="0"/>
                      <a:t>P(R| H)</a:t>
                    </a:r>
                    <a:r>
                      <a:rPr lang="en-US" dirty="0"/>
                      <a:t>
41%</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2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'4 years'!$R$1:$S$1</c:f>
              <c:strCache>
                <c:ptCount val="2"/>
                <c:pt idx="0">
                  <c:v>P(W | H) </c:v>
                </c:pt>
                <c:pt idx="1">
                  <c:v>P(R | H)</c:v>
                </c:pt>
              </c:strCache>
            </c:strRef>
          </c:cat>
          <c:val>
            <c:numRef>
              <c:f>'4 years'!$R$2:$S$2</c:f>
              <c:numCache>
                <c:formatCode>0.0%</c:formatCode>
                <c:ptCount val="2"/>
                <c:pt idx="0">
                  <c:v>0.58700000000000008</c:v>
                </c:pt>
                <c:pt idx="1">
                  <c:v>0.41299999999999992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en-US" sz="2200" dirty="0"/>
              <a:t>Counterfactual: P(Work)</a:t>
            </a:r>
            <a:r>
              <a:rPr lang="en-US" sz="2200" baseline="0" dirty="0"/>
              <a:t> </a:t>
            </a:r>
          </a:p>
          <a:p>
            <a:pPr>
              <a:defRPr/>
            </a:pPr>
            <a:r>
              <a:rPr lang="en-US" sz="2200" baseline="0" dirty="0"/>
              <a:t>if </a:t>
            </a:r>
            <a:r>
              <a:rPr lang="en-US" sz="2200" i="1" baseline="0" dirty="0"/>
              <a:t>All in Low Health</a:t>
            </a:r>
            <a:r>
              <a:rPr lang="en-US" sz="2200" baseline="0" dirty="0"/>
              <a:t> in 4 Years</a:t>
            </a:r>
            <a:endParaRPr lang="en-US" sz="2200" dirty="0"/>
          </a:p>
        </c:rich>
      </c:tx>
      <c:layout>
        <c:manualLayout>
          <c:xMode val="edge"/>
          <c:yMode val="edge"/>
          <c:x val="0.22161472003499563"/>
          <c:y val="2.6620370370370371E-2"/>
        </c:manualLayout>
      </c:layout>
      <c:overlay val="0"/>
    </c:title>
    <c:autoTitleDeleted val="0"/>
    <c:plotArea>
      <c:layout/>
      <c:pieChart>
        <c:varyColors val="1"/>
        <c:ser>
          <c:idx val="0"/>
          <c:order val="0"/>
          <c:dLbls>
            <c:dLbl>
              <c:idx val="0"/>
              <c:layout>
                <c:manualLayout>
                  <c:x val="-0.25501740667833189"/>
                  <c:y val="0.13189450277048703"/>
                </c:manualLayout>
              </c:layout>
              <c:tx>
                <c:rich>
                  <a:bodyPr/>
                  <a:lstStyle/>
                  <a:p>
                    <a:r>
                      <a:rPr lang="en-US" dirty="0" smtClean="0"/>
                      <a:t>P(W </a:t>
                    </a:r>
                    <a:r>
                      <a:rPr lang="en-US" dirty="0"/>
                      <a:t>| </a:t>
                    </a:r>
                    <a:r>
                      <a:rPr lang="en-US" dirty="0" smtClean="0"/>
                      <a:t>L) </a:t>
                    </a:r>
                    <a:r>
                      <a:rPr lang="en-US" dirty="0"/>
                      <a:t>
33%</a:t>
                    </a:r>
                  </a:p>
                </c:rich>
              </c:tx>
              <c:showLegendKey val="0"/>
              <c:showVal val="0"/>
              <c:showCatName val="1"/>
              <c:showSerName val="0"/>
              <c:showPercent val="1"/>
              <c:showBubbleSize val="0"/>
              <c:extLst>
                <c:ext xmlns:c15="http://schemas.microsoft.com/office/drawing/2012/chart" uri="{CE6537A1-D6FC-4f65-9D91-7224C49458BB}"/>
              </c:extLst>
            </c:dLbl>
            <c:dLbl>
              <c:idx val="1"/>
              <c:layout>
                <c:manualLayout>
                  <c:x val="0.26491469816272967"/>
                  <c:y val="-0.13131525226013416"/>
                </c:manualLayout>
              </c:layout>
              <c:tx>
                <c:rich>
                  <a:bodyPr/>
                  <a:lstStyle/>
                  <a:p>
                    <a:r>
                      <a:rPr lang="en-US" dirty="0" smtClean="0"/>
                      <a:t>P(R </a:t>
                    </a:r>
                    <a:r>
                      <a:rPr lang="en-US" dirty="0"/>
                      <a:t>| </a:t>
                    </a:r>
                    <a:r>
                      <a:rPr lang="en-US" dirty="0" smtClean="0"/>
                      <a:t>L)</a:t>
                    </a:r>
                    <a:r>
                      <a:rPr lang="en-US" dirty="0"/>
                      <a:t>
67%</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2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'4 years'!$P$1:$Q$1</c:f>
              <c:strCache>
                <c:ptCount val="2"/>
                <c:pt idx="0">
                  <c:v>P(W | h) </c:v>
                </c:pt>
                <c:pt idx="1">
                  <c:v>P(R | h)</c:v>
                </c:pt>
              </c:strCache>
            </c:strRef>
          </c:cat>
          <c:val>
            <c:numRef>
              <c:f>'4 years'!$P$2:$Q$2</c:f>
              <c:numCache>
                <c:formatCode>0%</c:formatCode>
                <c:ptCount val="2"/>
                <c:pt idx="0">
                  <c:v>0.33</c:v>
                </c:pt>
                <c:pt idx="1">
                  <c:v>0.66999999999999993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dirty="0"/>
              <a:t>4</a:t>
            </a:r>
            <a:r>
              <a:rPr lang="en-US" sz="2200" baseline="0" dirty="0"/>
              <a:t>-</a:t>
            </a:r>
            <a:r>
              <a:rPr lang="en-US" sz="2200" dirty="0"/>
              <a:t>Year</a:t>
            </a:r>
            <a:r>
              <a:rPr lang="en-US" sz="2200" baseline="0" dirty="0"/>
              <a:t> Ahead</a:t>
            </a:r>
            <a:r>
              <a:rPr lang="en-US" sz="2200" dirty="0"/>
              <a:t> ASATE</a:t>
            </a:r>
          </a:p>
        </c:rich>
      </c:tx>
      <c:overlay val="0"/>
    </c:title>
    <c:autoTitleDeleted val="0"/>
    <c:plotArea>
      <c:layout/>
      <c:pieChart>
        <c:varyColors val="1"/>
        <c:ser>
          <c:idx val="0"/>
          <c:order val="0"/>
          <c:dPt>
            <c:idx val="0"/>
            <c:bubble3D val="0"/>
            <c:spPr>
              <a:solidFill>
                <a:schemeClr val="accent4"/>
              </a:solidFill>
            </c:spPr>
          </c:dPt>
          <c:dPt>
            <c:idx val="1"/>
            <c:bubble3D val="0"/>
            <c:spPr>
              <a:solidFill>
                <a:srgbClr val="FFFF00"/>
              </a:solidFill>
            </c:spPr>
          </c:dPt>
          <c:dPt>
            <c:idx val="2"/>
            <c:bubble3D val="0"/>
            <c:spPr>
              <a:solidFill>
                <a:schemeClr val="accent3">
                  <a:lumMod val="60000"/>
                  <a:lumOff val="40000"/>
                </a:schemeClr>
              </a:solidFill>
            </c:spPr>
          </c:dPt>
          <c:dLbls>
            <c:dLbl>
              <c:idx val="0"/>
              <c:layout>
                <c:manualLayout>
                  <c:x val="-0.23193861184018663"/>
                  <c:y val="0.12181904345290172"/>
                </c:manualLayout>
              </c:layout>
              <c:tx>
                <c:rich>
                  <a:bodyPr/>
                  <a:lstStyle/>
                  <a:p>
                    <a:pPr>
                      <a:defRPr sz="2200"/>
                    </a:pPr>
                    <a:r>
                      <a:rPr lang="en-US"/>
                      <a:t>P(W | </a:t>
                    </a:r>
                    <a:r>
                      <a:rPr lang="en-US" smtClean="0"/>
                      <a:t>L)</a:t>
                    </a:r>
                    <a:r>
                      <a:rPr lang="en-US"/>
                      <a:t>
33%</a:t>
                    </a:r>
                  </a:p>
                </c:rich>
              </c:tx>
              <c:spPr/>
              <c:showLegendKey val="0"/>
              <c:showVal val="0"/>
              <c:showCatName val="1"/>
              <c:showSerName val="0"/>
              <c:showPercent val="1"/>
              <c:showBubbleSize val="0"/>
              <c:extLst>
                <c:ext xmlns:c15="http://schemas.microsoft.com/office/drawing/2012/chart" uri="{CE6537A1-D6FC-4f65-9D91-7224C49458BB}"/>
              </c:extLst>
            </c:dLbl>
            <c:dLbl>
              <c:idx val="1"/>
              <c:layout>
                <c:manualLayout>
                  <c:x val="-0.12403196996208807"/>
                  <c:y val="-0.16039351851851852"/>
                </c:manualLayout>
              </c:layout>
              <c:spPr/>
              <c:txPr>
                <a:bodyPr/>
                <a:lstStyle/>
                <a:p>
                  <a:pPr>
                    <a:defRPr sz="2200"/>
                  </a:pPr>
                  <a:endParaRPr lang="en-US"/>
                </a:p>
              </c:txPr>
              <c:showLegendKey val="0"/>
              <c:showVal val="0"/>
              <c:showCatName val="1"/>
              <c:showSerName val="0"/>
              <c:showPercent val="1"/>
              <c:showBubbleSize val="0"/>
              <c:extLst>
                <c:ext xmlns:c15="http://schemas.microsoft.com/office/drawing/2012/chart" uri="{CE6537A1-D6FC-4f65-9D91-7224C49458BB}"/>
              </c:extLst>
            </c:dLbl>
            <c:dLbl>
              <c:idx val="2"/>
              <c:layout>
                <c:manualLayout>
                  <c:x val="0.19278361038203559"/>
                  <c:y val="6.4680300379119274E-2"/>
                </c:manualLayout>
              </c:layout>
              <c:spPr/>
              <c:txPr>
                <a:bodyPr/>
                <a:lstStyle/>
                <a:p>
                  <a:pPr>
                    <a:defRPr sz="2200"/>
                  </a:pPr>
                  <a:endParaRPr lang="en-US"/>
                </a:p>
              </c:txPr>
              <c:showLegendKey val="0"/>
              <c:showVal val="0"/>
              <c:showCatName val="1"/>
              <c:showSerName val="0"/>
              <c:showPercent val="1"/>
              <c:showBubbleSize val="0"/>
              <c:extLst>
                <c:ext xmlns:c15="http://schemas.microsoft.com/office/drawing/2012/chart" uri="{CE6537A1-D6FC-4f65-9D91-7224C49458BB}"/>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'4 years'!$M$1:$O$1</c:f>
              <c:strCache>
                <c:ptCount val="3"/>
                <c:pt idx="0">
                  <c:v>P(W | h)</c:v>
                </c:pt>
                <c:pt idx="1">
                  <c:v>|ASATE|</c:v>
                </c:pt>
                <c:pt idx="2">
                  <c:v>P(R | H)</c:v>
                </c:pt>
              </c:strCache>
            </c:strRef>
          </c:cat>
          <c:val>
            <c:numRef>
              <c:f>'4 years'!$M$2:$O$2</c:f>
              <c:numCache>
                <c:formatCode>0.0%</c:formatCode>
                <c:ptCount val="3"/>
                <c:pt idx="0" formatCode="0%">
                  <c:v>0.33</c:v>
                </c:pt>
                <c:pt idx="1">
                  <c:v>0.25700000000000001</c:v>
                </c:pt>
                <c:pt idx="2">
                  <c:v>0.41299999999999998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dirty="0" smtClean="0"/>
              <a:t>Simulation, Probability</a:t>
            </a:r>
            <a:endParaRPr lang="en-US" sz="2200" dirty="0"/>
          </a:p>
          <a:p>
            <a:pPr>
              <a:defRPr/>
            </a:pPr>
            <a:r>
              <a:rPr lang="en-US" sz="2200" baseline="0" dirty="0" smtClean="0"/>
              <a:t>of Low Health </a:t>
            </a:r>
            <a:r>
              <a:rPr lang="en-US" sz="2200" b="1" i="0" u="none" strike="noStrike" baseline="0" dirty="0">
                <a:effectLst/>
              </a:rPr>
              <a:t>Halved</a:t>
            </a:r>
            <a:endParaRPr lang="en-US" sz="2200" dirty="0"/>
          </a:p>
        </c:rich>
      </c:tx>
      <c:overlay val="0"/>
    </c:title>
    <c:autoTitleDeleted val="0"/>
    <c:plotArea>
      <c:layout/>
      <c:pieChart>
        <c:varyColors val="1"/>
        <c:ser>
          <c:idx val="0"/>
          <c:order val="0"/>
          <c:dPt>
            <c:idx val="0"/>
            <c:bubble3D val="0"/>
            <c:spPr>
              <a:solidFill>
                <a:schemeClr val="accent2"/>
              </a:solidFill>
            </c:spPr>
          </c:dPt>
          <c:dPt>
            <c:idx val="1"/>
            <c:bubble3D val="0"/>
            <c:spPr>
              <a:solidFill>
                <a:schemeClr val="accent2">
                  <a:lumMod val="40000"/>
                  <a:lumOff val="60000"/>
                </a:schemeClr>
              </a:solidFill>
            </c:spPr>
          </c:dPt>
          <c:dLbls>
            <c:dLbl>
              <c:idx val="0"/>
              <c:layout>
                <c:manualLayout>
                  <c:x val="-6.1111111111111109E-2"/>
                  <c:y val="-0.26111111111111113"/>
                </c:manualLayout>
              </c:layout>
              <c:tx>
                <c:rich>
                  <a:bodyPr/>
                  <a:lstStyle/>
                  <a:p>
                    <a:r>
                      <a:rPr lang="en-US" sz="2200" dirty="0"/>
                      <a:t>P~(H) 
88%</a:t>
                    </a:r>
                    <a:endParaRPr lang="en-US" sz="1800" dirty="0"/>
                  </a:p>
                </c:rich>
              </c:tx>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0.11851793525809273"/>
                  <c:y val="0.191666447944007"/>
                </c:manualLayout>
              </c:layout>
              <c:tx>
                <c:rich>
                  <a:bodyPr/>
                  <a:lstStyle/>
                  <a:p>
                    <a:r>
                      <a:rPr lang="en-US" sz="2200" dirty="0" smtClean="0"/>
                      <a:t>P~(L)</a:t>
                    </a:r>
                    <a:r>
                      <a:rPr lang="en-US" sz="2200" dirty="0"/>
                      <a:t>
12%</a:t>
                    </a:r>
                  </a:p>
                </c:rich>
              </c:tx>
              <c:dLblPos val="bestFi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200"/>
                </a:pPr>
                <a:endParaRPr lang="en-US"/>
              </a:p>
            </c:txPr>
            <c:dLblPos val="outEnd"/>
            <c:showLegendKey val="0"/>
            <c:showVal val="0"/>
            <c:showCatName val="1"/>
            <c:showSerName val="0"/>
            <c:showPercent val="1"/>
            <c:showBubbleSize val="0"/>
            <c:showLeaderLines val="1"/>
            <c:extLst>
              <c:ext xmlns:c15="http://schemas.microsoft.com/office/drawing/2012/chart" uri="{CE6537A1-D6FC-4f65-9D91-7224C49458BB}"/>
            </c:extLst>
          </c:dLbls>
          <c:cat>
            <c:strRef>
              <c:f>'Half prob 4 years'!$A$1:$B$1</c:f>
              <c:strCache>
                <c:ptCount val="2"/>
                <c:pt idx="0">
                  <c:v>P~(H) = 1 - P~(h)</c:v>
                </c:pt>
                <c:pt idx="1">
                  <c:v>P~(h) = 1/2 * P(h)</c:v>
                </c:pt>
              </c:strCache>
            </c:strRef>
          </c:cat>
          <c:val>
            <c:numRef>
              <c:f>'Half prob 4 years'!$A$2:$B$2</c:f>
              <c:numCache>
                <c:formatCode>0.0%</c:formatCode>
                <c:ptCount val="2"/>
                <c:pt idx="0">
                  <c:v>0.88200000000000001</c:v>
                </c:pt>
                <c:pt idx="1">
                  <c:v>0.11800000000000001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dirty="0"/>
              <a:t>4</a:t>
            </a:r>
            <a:r>
              <a:rPr lang="en-US" sz="2200" baseline="0" dirty="0"/>
              <a:t>-Y</a:t>
            </a:r>
            <a:r>
              <a:rPr lang="en-US" sz="2200" dirty="0"/>
              <a:t>ear</a:t>
            </a:r>
            <a:r>
              <a:rPr lang="en-US" sz="2200" baseline="0" dirty="0"/>
              <a:t> Ahead</a:t>
            </a:r>
            <a:r>
              <a:rPr lang="en-US" sz="2200" dirty="0"/>
              <a:t> P(Health</a:t>
            </a:r>
            <a:r>
              <a:rPr lang="en-US" sz="2200" dirty="0" smtClean="0"/>
              <a:t>),</a:t>
            </a:r>
          </a:p>
          <a:p>
            <a:pPr>
              <a:defRPr/>
            </a:pPr>
            <a:r>
              <a:rPr lang="en-US" sz="2200" dirty="0" smtClean="0"/>
              <a:t>Survey</a:t>
            </a:r>
            <a:endParaRPr lang="en-US" sz="2200" dirty="0"/>
          </a:p>
        </c:rich>
      </c:tx>
      <c:overlay val="0"/>
    </c:title>
    <c:autoTitleDeleted val="0"/>
    <c:plotArea>
      <c:layout/>
      <c:pieChart>
        <c:varyColors val="1"/>
        <c:ser>
          <c:idx val="0"/>
          <c:order val="0"/>
          <c:dPt>
            <c:idx val="0"/>
            <c:bubble3D val="0"/>
            <c:spPr>
              <a:solidFill>
                <a:schemeClr val="accent2"/>
              </a:solidFill>
            </c:spPr>
          </c:dPt>
          <c:dPt>
            <c:idx val="1"/>
            <c:bubble3D val="0"/>
            <c:spPr>
              <a:solidFill>
                <a:schemeClr val="accent2">
                  <a:lumMod val="40000"/>
                  <a:lumOff val="60000"/>
                </a:schemeClr>
              </a:solidFill>
            </c:spPr>
          </c:dPt>
          <c:dLbls>
            <c:dLbl>
              <c:idx val="0"/>
              <c:layout>
                <c:manualLayout>
                  <c:x val="-0.17701924759405085"/>
                  <c:y val="-0.25608661417322837"/>
                </c:manualLayout>
              </c:layout>
              <c:showLegendKey val="0"/>
              <c:showVal val="0"/>
              <c:showCatName val="1"/>
              <c:showSerName val="0"/>
              <c:showPercent val="1"/>
              <c:showBubbleSize val="0"/>
              <c:extLst>
                <c:ext xmlns:c15="http://schemas.microsoft.com/office/drawing/2012/chart" uri="{CE6537A1-D6FC-4f65-9D91-7224C49458BB}"/>
              </c:extLst>
            </c:dLbl>
            <c:dLbl>
              <c:idx val="1"/>
              <c:tx>
                <c:rich>
                  <a:bodyPr/>
                  <a:lstStyle/>
                  <a:p>
                    <a:r>
                      <a:rPr lang="en-US" smtClean="0"/>
                      <a:t>P(L)</a:t>
                    </a:r>
                    <a:r>
                      <a:rPr lang="en-US"/>
                      <a:t>
24%</a:t>
                    </a:r>
                  </a:p>
                </c:rich>
              </c:tx>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22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'4 years'!$A$1:$B$1</c:f>
              <c:strCache>
                <c:ptCount val="2"/>
                <c:pt idx="0">
                  <c:v>P(H) </c:v>
                </c:pt>
                <c:pt idx="1">
                  <c:v>P(h)</c:v>
                </c:pt>
              </c:strCache>
            </c:strRef>
          </c:cat>
          <c:val>
            <c:numRef>
              <c:f>'4 years'!$A$2:$B$2</c:f>
              <c:numCache>
                <c:formatCode>0.0%</c:formatCode>
                <c:ptCount val="2"/>
                <c:pt idx="0">
                  <c:v>0.76500000000000001</c:v>
                </c:pt>
                <c:pt idx="1">
                  <c:v>0.23499999999999999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200" dirty="0"/>
              <a:t>4</a:t>
            </a:r>
            <a:r>
              <a:rPr lang="en-US" sz="2200" baseline="0" dirty="0"/>
              <a:t>-</a:t>
            </a:r>
            <a:r>
              <a:rPr lang="en-US" sz="2200" dirty="0"/>
              <a:t>Year</a:t>
            </a:r>
            <a:r>
              <a:rPr lang="en-US" sz="2200" baseline="0" dirty="0"/>
              <a:t> Ahead</a:t>
            </a:r>
            <a:r>
              <a:rPr lang="en-US" sz="2200" dirty="0"/>
              <a:t> P(Work),</a:t>
            </a:r>
          </a:p>
          <a:p>
            <a:pPr>
              <a:defRPr/>
            </a:pPr>
            <a:r>
              <a:rPr lang="en-US" sz="2200" dirty="0"/>
              <a:t>Survey</a:t>
            </a:r>
          </a:p>
        </c:rich>
      </c:tx>
      <c:overlay val="0"/>
    </c:title>
    <c:autoTitleDeleted val="0"/>
    <c:plotArea>
      <c:layout/>
      <c:pieChart>
        <c:varyColors val="1"/>
        <c:ser>
          <c:idx val="1"/>
          <c:order val="1"/>
          <c:dPt>
            <c:idx val="1"/>
            <c:bubble3D val="0"/>
            <c:spPr>
              <a:solidFill>
                <a:schemeClr val="tx2">
                  <a:lumMod val="40000"/>
                  <a:lumOff val="60000"/>
                </a:schemeClr>
              </a:solidFill>
            </c:spPr>
          </c:dPt>
          <c:dLbls>
            <c:spPr>
              <a:noFill/>
              <a:ln>
                <a:noFill/>
              </a:ln>
              <a:effectLst/>
            </c:spPr>
            <c:txPr>
              <a:bodyPr/>
              <a:lstStyle/>
              <a:p>
                <a:pPr>
                  <a:defRPr sz="22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'4 years'!$G$1:$H$1</c:f>
              <c:strCache>
                <c:ptCount val="2"/>
                <c:pt idx="0">
                  <c:v>P(W)</c:v>
                </c:pt>
                <c:pt idx="1">
                  <c:v>P(R)</c:v>
                </c:pt>
              </c:strCache>
            </c:strRef>
          </c:cat>
          <c:val>
            <c:numRef>
              <c:f>'4 years'!$G$2:$H$2</c:f>
              <c:numCache>
                <c:formatCode>0.0%</c:formatCode>
                <c:ptCount val="2"/>
                <c:pt idx="0">
                  <c:v>0.52700000000000002</c:v>
                </c:pt>
                <c:pt idx="1">
                  <c:v>0.47299999999999998</c:v>
                </c:pt>
              </c:numCache>
            </c:numRef>
          </c:val>
        </c:ser>
        <c:ser>
          <c:idx val="2"/>
          <c:order val="2"/>
          <c:dPt>
            <c:idx val="1"/>
            <c:bubble3D val="0"/>
            <c:spPr>
              <a:solidFill>
                <a:schemeClr val="tx2">
                  <a:lumMod val="40000"/>
                  <a:lumOff val="60000"/>
                </a:schemeClr>
              </a:solidFill>
            </c:spPr>
          </c:dPt>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'4 years'!$G$1:$H$1</c:f>
              <c:strCache>
                <c:ptCount val="2"/>
                <c:pt idx="0">
                  <c:v>P(W)</c:v>
                </c:pt>
                <c:pt idx="1">
                  <c:v>P(R)</c:v>
                </c:pt>
              </c:strCache>
            </c:strRef>
          </c:cat>
          <c:val>
            <c:numRef>
              <c:f>'4 years'!$G$2:$H$2</c:f>
              <c:numCache>
                <c:formatCode>0.0%</c:formatCode>
                <c:ptCount val="2"/>
                <c:pt idx="0">
                  <c:v>0.52700000000000002</c:v>
                </c:pt>
                <c:pt idx="1">
                  <c:v>0.47299999999999998</c:v>
                </c:pt>
              </c:numCache>
            </c:numRef>
          </c:val>
        </c:ser>
        <c:ser>
          <c:idx val="0"/>
          <c:order val="0"/>
          <c:dPt>
            <c:idx val="1"/>
            <c:bubble3D val="0"/>
            <c:spPr>
              <a:solidFill>
                <a:schemeClr val="tx2">
                  <a:lumMod val="40000"/>
                  <a:lumOff val="60000"/>
                </a:schemeClr>
              </a:solidFill>
            </c:spPr>
          </c:dPt>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'4 years'!$G$1:$H$1</c:f>
              <c:strCache>
                <c:ptCount val="2"/>
                <c:pt idx="0">
                  <c:v>P(W)</c:v>
                </c:pt>
                <c:pt idx="1">
                  <c:v>P(R)</c:v>
                </c:pt>
              </c:strCache>
            </c:strRef>
          </c:cat>
          <c:val>
            <c:numRef>
              <c:f>'4 years'!$G$2:$H$2</c:f>
              <c:numCache>
                <c:formatCode>0.0%</c:formatCode>
                <c:ptCount val="2"/>
                <c:pt idx="0">
                  <c:v>0.52700000000000002</c:v>
                </c:pt>
                <c:pt idx="1">
                  <c:v>0.47299999999999998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9ACB75-66B8-40DC-B62B-0C1C34B71D47}"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109482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ACB75-66B8-40DC-B62B-0C1C34B71D47}"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3462269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ACB75-66B8-40DC-B62B-0C1C34B71D47}"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302514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9ACB75-66B8-40DC-B62B-0C1C34B71D47}"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378214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9ACB75-66B8-40DC-B62B-0C1C34B71D47}" type="datetimeFigureOut">
              <a:rPr lang="en-US" smtClean="0"/>
              <a:t>8/1/2017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2601371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9ACB75-66B8-40DC-B62B-0C1C34B71D47}" type="datetimeFigureOut">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77116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9ACB75-66B8-40DC-B62B-0C1C34B71D47}" type="datetimeFigureOut">
              <a:rPr lang="en-US" smtClean="0"/>
              <a:t>8/1/2017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77945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9ACB75-66B8-40DC-B62B-0C1C34B71D47}" type="datetimeFigureOut">
              <a:rPr lang="en-US" smtClean="0"/>
              <a:t>8/1/2017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106435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ACB75-66B8-40DC-B62B-0C1C34B71D47}" type="datetimeFigureOut">
              <a:rPr lang="en-US" smtClean="0"/>
              <a:t>8/1/2017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3825785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ACB75-66B8-40DC-B62B-0C1C34B71D47}" type="datetimeFigureOut">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1830744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ACB75-66B8-40DC-B62B-0C1C34B71D47}" type="datetimeFigureOut">
              <a:rPr lang="en-US" smtClean="0"/>
              <a:t>8/1/2017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D11C8-D42E-42C0-9BA2-F343309A7954}" type="slidenum">
              <a:rPr lang="en-US" smtClean="0"/>
              <a:t>‹#›</a:t>
            </a:fld>
            <a:endParaRPr lang="en-US"/>
          </a:p>
        </p:txBody>
      </p:sp>
    </p:spTree>
    <p:extLst>
      <p:ext uri="{BB962C8B-B14F-4D97-AF65-F5344CB8AC3E}">
        <p14:creationId xmlns:p14="http://schemas.microsoft.com/office/powerpoint/2010/main" val="115466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ACB75-66B8-40DC-B62B-0C1C34B71D47}" type="datetimeFigureOut">
              <a:rPr lang="en-US" smtClean="0"/>
              <a:t>8/1/2017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D11C8-D42E-42C0-9BA2-F343309A7954}" type="slidenum">
              <a:rPr lang="en-US" smtClean="0"/>
              <a:t>‹#›</a:t>
            </a:fld>
            <a:endParaRPr lang="en-US"/>
          </a:p>
        </p:txBody>
      </p:sp>
    </p:spTree>
    <p:extLst>
      <p:ext uri="{BB962C8B-B14F-4D97-AF65-F5344CB8AC3E}">
        <p14:creationId xmlns:p14="http://schemas.microsoft.com/office/powerpoint/2010/main" val="1791169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piro@umich.edu" TargetMode="External"/><Relationship Id="rId2" Type="http://schemas.openxmlformats.org/officeDocument/2006/relationships/hyperlink" Target="mailto:Pamela.giustinelli@unibocconi.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hapiro@umich.edu" TargetMode="External"/><Relationship Id="rId2" Type="http://schemas.openxmlformats.org/officeDocument/2006/relationships/hyperlink" Target="mailto:pamela.giustinelli@unibocconi.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763000" cy="1143000"/>
          </a:xfrm>
        </p:spPr>
        <p:txBody>
          <a:bodyPr>
            <a:noAutofit/>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b="1" dirty="0" smtClean="0"/>
              <a:t>Using </a:t>
            </a:r>
            <a:r>
              <a:rPr lang="en-US" sz="3200" b="1" dirty="0"/>
              <a:t>Subjective Conditional Expectations to Estimate the Effect of Health on Retirement</a:t>
            </a:r>
            <a:r>
              <a:rPr lang="en-US" sz="3000" b="1" dirty="0">
                <a:solidFill>
                  <a:schemeClr val="tx1">
                    <a:lumMod val="50000"/>
                    <a:lumOff val="50000"/>
                  </a:schemeClr>
                </a:solidFill>
              </a:rPr>
              <a:t/>
            </a:r>
            <a:br>
              <a:rPr lang="en-US" sz="3000" b="1" dirty="0">
                <a:solidFill>
                  <a:schemeClr val="tx1">
                    <a:lumMod val="50000"/>
                    <a:lumOff val="50000"/>
                  </a:schemeClr>
                </a:solidFill>
              </a:rPr>
            </a:br>
            <a:r>
              <a:rPr lang="en-US" sz="3000" b="1" dirty="0" smtClean="0">
                <a:solidFill>
                  <a:schemeClr val="tx1">
                    <a:lumMod val="50000"/>
                    <a:lumOff val="50000"/>
                  </a:schemeClr>
                </a:solidFill>
              </a:rPr>
              <a:t/>
            </a:r>
            <a:br>
              <a:rPr lang="en-US" sz="3000" b="1" dirty="0" smtClean="0">
                <a:solidFill>
                  <a:schemeClr val="tx1">
                    <a:lumMod val="50000"/>
                    <a:lumOff val="50000"/>
                  </a:schemeClr>
                </a:solidFill>
              </a:rPr>
            </a:br>
            <a:r>
              <a:rPr lang="en-US" sz="2800" b="1" dirty="0"/>
              <a:t/>
            </a:r>
            <a:br>
              <a:rPr lang="en-US" sz="2800" b="1" dirty="0"/>
            </a:br>
            <a:r>
              <a:rPr lang="en-US" sz="3000" b="1" dirty="0">
                <a:solidFill>
                  <a:schemeClr val="tx1">
                    <a:lumMod val="50000"/>
                    <a:lumOff val="50000"/>
                  </a:schemeClr>
                </a:solidFill>
              </a:rPr>
              <a:t/>
            </a:r>
            <a:br>
              <a:rPr lang="en-US" sz="3000" b="1" dirty="0">
                <a:solidFill>
                  <a:schemeClr val="tx1">
                    <a:lumMod val="50000"/>
                    <a:lumOff val="50000"/>
                  </a:schemeClr>
                </a:solidFill>
              </a:rPr>
            </a:br>
            <a:endParaRPr lang="en-US" sz="3000" dirty="0">
              <a:solidFill>
                <a:schemeClr val="tx1">
                  <a:lumMod val="50000"/>
                  <a:lumOff val="50000"/>
                </a:schemeClr>
              </a:solidFill>
            </a:endParaRPr>
          </a:p>
        </p:txBody>
      </p:sp>
      <p:sp>
        <p:nvSpPr>
          <p:cNvPr id="3" name="Subtitle 2"/>
          <p:cNvSpPr>
            <a:spLocks noGrp="1"/>
          </p:cNvSpPr>
          <p:nvPr>
            <p:ph type="subTitle" idx="1"/>
          </p:nvPr>
        </p:nvSpPr>
        <p:spPr>
          <a:xfrm>
            <a:off x="381000" y="5181600"/>
            <a:ext cx="8382000" cy="1371600"/>
          </a:xfrm>
        </p:spPr>
        <p:txBody>
          <a:bodyPr>
            <a:normAutofit fontScale="85000" lnSpcReduction="20000"/>
          </a:bodyPr>
          <a:lstStyle/>
          <a:p>
            <a:pPr algn="l"/>
            <a:r>
              <a:rPr lang="en-US" sz="2000" b="1" dirty="0" smtClean="0">
                <a:solidFill>
                  <a:schemeClr val="tx1">
                    <a:lumMod val="65000"/>
                    <a:lumOff val="35000"/>
                  </a:schemeClr>
                </a:solidFill>
              </a:rPr>
              <a:t>Acknowledgements: </a:t>
            </a:r>
            <a:r>
              <a:rPr lang="en-US" sz="2000" dirty="0">
                <a:solidFill>
                  <a:schemeClr val="tx1">
                    <a:lumMod val="65000"/>
                    <a:lumOff val="35000"/>
                  </a:schemeClr>
                </a:solidFill>
              </a:rPr>
              <a:t>The research reported herein was pursuant to a grant from the U.S. Social Security Administration (SSA), funded as part of the Retirement Research Consortium (RRC). The findings and conclusions expressed are solely those of the author(s) and do not represent the views of SSA, any agency of the federal government, Bocconi University, the University of Michigan, the Michigan Retirement Research Center at the University of Michigan, or the Vanguard Group Inc.</a:t>
            </a:r>
          </a:p>
        </p:txBody>
      </p:sp>
      <p:graphicFrame>
        <p:nvGraphicFramePr>
          <p:cNvPr id="6" name="Table 5"/>
          <p:cNvGraphicFramePr>
            <a:graphicFrameLocks noGrp="1"/>
          </p:cNvGraphicFramePr>
          <p:nvPr>
            <p:extLst>
              <p:ext uri="{D42A27DB-BD31-4B8C-83A1-F6EECF244321}">
                <p14:modId xmlns:p14="http://schemas.microsoft.com/office/powerpoint/2010/main" val="4133726773"/>
              </p:ext>
            </p:extLst>
          </p:nvPr>
        </p:nvGraphicFramePr>
        <p:xfrm>
          <a:off x="228600" y="1828800"/>
          <a:ext cx="8686800" cy="1112520"/>
        </p:xfrm>
        <a:graphic>
          <a:graphicData uri="http://schemas.openxmlformats.org/drawingml/2006/table">
            <a:tbl>
              <a:tblPr firstRow="1" bandRow="1">
                <a:tableStyleId>{2D5ABB26-0587-4C30-8999-92F81FD0307C}</a:tableStyleId>
              </a:tblPr>
              <a:tblGrid>
                <a:gridCol w="4343400">
                  <a:extLst>
                    <a:ext uri="{9D8B030D-6E8A-4147-A177-3AD203B41FA5}">
                      <a16:colId xmlns="" xmlns:a16="http://schemas.microsoft.com/office/drawing/2014/main" val="20000"/>
                    </a:ext>
                  </a:extLst>
                </a:gridCol>
                <a:gridCol w="4343400">
                  <a:extLst>
                    <a:ext uri="{9D8B030D-6E8A-4147-A177-3AD203B41FA5}">
                      <a16:colId xmlns="" xmlns:a16="http://schemas.microsoft.com/office/drawing/2014/main" val="20001"/>
                    </a:ext>
                  </a:extLst>
                </a:gridCol>
              </a:tblGrid>
              <a:tr h="370840">
                <a:tc>
                  <a:txBody>
                    <a:bodyPr/>
                    <a:lstStyle/>
                    <a:p>
                      <a:pPr algn="ctr"/>
                      <a:r>
                        <a:rPr lang="en-US" sz="2200" dirty="0"/>
                        <a:t>Pamela </a:t>
                      </a:r>
                      <a:r>
                        <a:rPr lang="en-US" sz="2200" dirty="0" err="1"/>
                        <a:t>Giustinelli</a:t>
                      </a:r>
                      <a:endParaRPr lang="en-US" sz="2200" dirty="0"/>
                    </a:p>
                  </a:txBody>
                  <a:tcPr marL="0" marR="0" marT="0" marB="0"/>
                </a:tc>
                <a:tc>
                  <a:txBody>
                    <a:bodyPr/>
                    <a:lstStyle/>
                    <a:p>
                      <a:pPr algn="ctr"/>
                      <a:r>
                        <a:rPr lang="en-US" sz="2200" dirty="0" smtClean="0"/>
                        <a:t>Matthew D. Shapiro</a:t>
                      </a:r>
                      <a:endParaRPr lang="en-US" sz="2200" dirty="0"/>
                    </a:p>
                  </a:txBody>
                  <a:tcPr marL="0" marR="0" marT="0" marB="0"/>
                </a:tc>
                <a:extLst>
                  <a:ext uri="{0D108BD9-81ED-4DB2-BD59-A6C34878D82A}">
                    <a16:rowId xmlns="" xmlns:a16="http://schemas.microsoft.com/office/drawing/2014/main" val="10000"/>
                  </a:ext>
                </a:extLst>
              </a:tr>
              <a:tr h="370840">
                <a:tc>
                  <a:txBody>
                    <a:bodyPr/>
                    <a:lstStyle/>
                    <a:p>
                      <a:pPr algn="ctr"/>
                      <a:r>
                        <a:rPr lang="en-US" sz="2000" dirty="0" smtClean="0">
                          <a:solidFill>
                            <a:schemeClr val="tx1">
                              <a:lumMod val="65000"/>
                              <a:lumOff val="35000"/>
                            </a:schemeClr>
                          </a:solidFill>
                        </a:rPr>
                        <a:t>Bocconi University and IGIER</a:t>
                      </a:r>
                      <a:endParaRPr lang="en-US" sz="2000" dirty="0">
                        <a:solidFill>
                          <a:schemeClr val="tx1">
                            <a:lumMod val="65000"/>
                            <a:lumOff val="35000"/>
                          </a:schemeClr>
                        </a:solidFill>
                      </a:endParaRPr>
                    </a:p>
                  </a:txBody>
                  <a:tcPr marL="0" marR="0" marT="0" marB="0"/>
                </a:tc>
                <a:tc>
                  <a:txBody>
                    <a:bodyPr/>
                    <a:lstStyle/>
                    <a:p>
                      <a:pPr algn="ctr"/>
                      <a:r>
                        <a:rPr lang="en-US" sz="2000" dirty="0" smtClean="0">
                          <a:solidFill>
                            <a:schemeClr val="tx1">
                              <a:lumMod val="65000"/>
                              <a:lumOff val="35000"/>
                            </a:schemeClr>
                          </a:solidFill>
                        </a:rPr>
                        <a:t>University of Michigan and NBER</a:t>
                      </a:r>
                      <a:endParaRPr lang="en-US" sz="2000" dirty="0">
                        <a:solidFill>
                          <a:schemeClr val="tx1">
                            <a:lumMod val="65000"/>
                            <a:lumOff val="35000"/>
                          </a:schemeClr>
                        </a:solidFill>
                      </a:endParaRPr>
                    </a:p>
                  </a:txBody>
                  <a:tcPr marL="0" marR="0" marT="0" marB="0"/>
                </a:tc>
              </a:tr>
              <a:tr h="370840">
                <a:tc>
                  <a:txBody>
                    <a:bodyPr/>
                    <a:lstStyle/>
                    <a:p>
                      <a:pPr algn="ctr"/>
                      <a:r>
                        <a:rPr lang="en-US" sz="2000" dirty="0">
                          <a:hlinkClick r:id="rId2"/>
                        </a:rPr>
                        <a:t>pamela.giustinelli@unibocconi.it</a:t>
                      </a:r>
                      <a:r>
                        <a:rPr lang="en-US" sz="2000" baseline="0" dirty="0"/>
                        <a:t> </a:t>
                      </a:r>
                      <a:endParaRPr lang="en-US" sz="2000" dirty="0"/>
                    </a:p>
                  </a:txBody>
                  <a:tcPr marL="0" marR="0" marT="0" marB="0"/>
                </a:tc>
                <a:tc>
                  <a:txBody>
                    <a:bodyPr/>
                    <a:lstStyle/>
                    <a:p>
                      <a:pPr algn="ctr"/>
                      <a:r>
                        <a:rPr lang="en-US" sz="2000" b="0" i="0" kern="1200" dirty="0" smtClean="0">
                          <a:solidFill>
                            <a:schemeClr val="tx1"/>
                          </a:solidFill>
                          <a:effectLst/>
                          <a:latin typeface="+mn-lt"/>
                          <a:ea typeface="+mn-ea"/>
                          <a:cs typeface="+mn-cs"/>
                          <a:hlinkClick r:id="rId3"/>
                        </a:rPr>
                        <a:t>shapiro@umich.edu</a:t>
                      </a:r>
                      <a:r>
                        <a:rPr lang="en-US" sz="2000" b="0" i="0" kern="1200" dirty="0" smtClean="0">
                          <a:solidFill>
                            <a:schemeClr val="tx1"/>
                          </a:solidFill>
                          <a:effectLst/>
                          <a:latin typeface="+mn-lt"/>
                          <a:ea typeface="+mn-ea"/>
                          <a:cs typeface="+mn-cs"/>
                        </a:rPr>
                        <a:t> </a:t>
                      </a:r>
                      <a:r>
                        <a:rPr lang="en-US" sz="2000" baseline="0" dirty="0" smtClean="0"/>
                        <a:t> </a:t>
                      </a:r>
                      <a:endParaRPr lang="en-US" sz="2000" dirty="0"/>
                    </a:p>
                  </a:txBody>
                  <a:tcPr marL="0" marR="0" marT="0" marB="0"/>
                </a:tc>
                <a:extLst>
                  <a:ext uri="{0D108BD9-81ED-4DB2-BD59-A6C34878D82A}">
                    <a16:rowId xmlns="" xmlns:a16="http://schemas.microsoft.com/office/drawing/2014/main" val="10001"/>
                  </a:ext>
                </a:extLst>
              </a:tr>
            </a:tbl>
          </a:graphicData>
        </a:graphic>
      </p:graphicFrame>
      <p:sp>
        <p:nvSpPr>
          <p:cNvPr id="5" name="Subtitle 2"/>
          <p:cNvSpPr txBox="1">
            <a:spLocks/>
          </p:cNvSpPr>
          <p:nvPr/>
        </p:nvSpPr>
        <p:spPr>
          <a:xfrm>
            <a:off x="533400" y="3657600"/>
            <a:ext cx="8382000" cy="1371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000" dirty="0">
                <a:solidFill>
                  <a:srgbClr val="CC00CC"/>
                </a:solidFill>
              </a:rPr>
              <a:t>19</a:t>
            </a:r>
            <a:r>
              <a:rPr lang="en-US" sz="2000" baseline="30000" dirty="0">
                <a:solidFill>
                  <a:srgbClr val="CC00CC"/>
                </a:solidFill>
              </a:rPr>
              <a:t>th</a:t>
            </a:r>
            <a:r>
              <a:rPr lang="en-US" sz="2000" dirty="0">
                <a:solidFill>
                  <a:srgbClr val="CC00CC"/>
                </a:solidFill>
              </a:rPr>
              <a:t> Annual Joint Meeting of the Retirement Research Consortium</a:t>
            </a:r>
            <a:br>
              <a:rPr lang="en-US" sz="2000" dirty="0">
                <a:solidFill>
                  <a:srgbClr val="CC00CC"/>
                </a:solidFill>
              </a:rPr>
            </a:br>
            <a:r>
              <a:rPr lang="en-US" sz="2000" dirty="0">
                <a:solidFill>
                  <a:srgbClr val="CC00CC"/>
                </a:solidFill>
              </a:rPr>
              <a:t>August 3-4, 2017</a:t>
            </a:r>
            <a:br>
              <a:rPr lang="en-US" sz="2000" dirty="0">
                <a:solidFill>
                  <a:srgbClr val="CC00CC"/>
                </a:solidFill>
              </a:rPr>
            </a:br>
            <a:r>
              <a:rPr lang="en-US" sz="2000" dirty="0">
                <a:solidFill>
                  <a:srgbClr val="CC00CC"/>
                </a:solidFill>
              </a:rPr>
              <a:t>Washington, DC</a:t>
            </a:r>
          </a:p>
          <a:p>
            <a:r>
              <a:rPr lang="en-US" sz="2000" b="1" dirty="0" smtClean="0">
                <a:solidFill>
                  <a:schemeClr val="tx1"/>
                </a:solidFill>
              </a:rPr>
              <a:t> </a:t>
            </a:r>
            <a:endParaRPr lang="en-US" sz="2000" dirty="0">
              <a:solidFill>
                <a:schemeClr val="tx1"/>
              </a:solidFill>
            </a:endParaRPr>
          </a:p>
        </p:txBody>
      </p:sp>
    </p:spTree>
    <p:extLst>
      <p:ext uri="{BB962C8B-B14F-4D97-AF65-F5344CB8AC3E}">
        <p14:creationId xmlns:p14="http://schemas.microsoft.com/office/powerpoint/2010/main" val="3446539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000" dirty="0" smtClean="0"/>
              <a:t>Work &amp; Health </a:t>
            </a:r>
            <a:r>
              <a:rPr lang="en-US" sz="3000" dirty="0"/>
              <a:t>P</a:t>
            </a:r>
            <a:r>
              <a:rPr lang="en-US" sz="3000" dirty="0" smtClean="0"/>
              <a:t>rojections in 4 Years</a:t>
            </a:r>
            <a:endParaRPr lang="en-US" sz="3000" dirty="0"/>
          </a:p>
        </p:txBody>
      </p:sp>
      <p:graphicFrame>
        <p:nvGraphicFramePr>
          <p:cNvPr id="5" name="Chart 4"/>
          <p:cNvGraphicFramePr>
            <a:graphicFrameLocks/>
          </p:cNvGraphicFramePr>
          <p:nvPr>
            <p:extLst>
              <p:ext uri="{D42A27DB-BD31-4B8C-83A1-F6EECF244321}">
                <p14:modId xmlns:p14="http://schemas.microsoft.com/office/powerpoint/2010/main" val="25802467"/>
              </p:ext>
            </p:extLst>
          </p:nvPr>
        </p:nvGraphicFramePr>
        <p:xfrm>
          <a:off x="1752600" y="1295400"/>
          <a:ext cx="54864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2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000" dirty="0" smtClean="0"/>
              <a:t>What if </a:t>
            </a:r>
            <a:r>
              <a:rPr lang="en-US" sz="3000" i="1" dirty="0" smtClean="0"/>
              <a:t>Everyone</a:t>
            </a:r>
            <a:r>
              <a:rPr lang="en-US" sz="3000" dirty="0" smtClean="0"/>
              <a:t> Were in </a:t>
            </a:r>
            <a:r>
              <a:rPr lang="en-US" sz="3000" i="1" dirty="0"/>
              <a:t>H</a:t>
            </a:r>
            <a:r>
              <a:rPr lang="en-US" sz="3000" i="1" dirty="0" smtClean="0"/>
              <a:t>igh Health</a:t>
            </a:r>
            <a:r>
              <a:rPr lang="en-US" sz="3000" dirty="0" smtClean="0"/>
              <a:t> in 4 Years?</a:t>
            </a:r>
            <a:endParaRPr lang="en-US" sz="3000" dirty="0"/>
          </a:p>
        </p:txBody>
      </p:sp>
      <p:graphicFrame>
        <p:nvGraphicFramePr>
          <p:cNvPr id="4" name="Chart 3"/>
          <p:cNvGraphicFramePr>
            <a:graphicFrameLocks/>
          </p:cNvGraphicFramePr>
          <p:nvPr>
            <p:extLst>
              <p:ext uri="{D42A27DB-BD31-4B8C-83A1-F6EECF244321}">
                <p14:modId xmlns:p14="http://schemas.microsoft.com/office/powerpoint/2010/main" val="2612369848"/>
              </p:ext>
            </p:extLst>
          </p:nvPr>
        </p:nvGraphicFramePr>
        <p:xfrm>
          <a:off x="1752600" y="1295400"/>
          <a:ext cx="54864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0008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000" dirty="0" smtClean="0"/>
              <a:t>What if </a:t>
            </a:r>
            <a:r>
              <a:rPr lang="en-US" sz="3000" i="1" dirty="0" smtClean="0"/>
              <a:t>Everyone</a:t>
            </a:r>
            <a:r>
              <a:rPr lang="en-US" sz="3000" dirty="0" smtClean="0"/>
              <a:t> Were in </a:t>
            </a:r>
            <a:r>
              <a:rPr lang="en-US" sz="3000" i="1" dirty="0" smtClean="0"/>
              <a:t>Low Health</a:t>
            </a:r>
            <a:r>
              <a:rPr lang="en-US" sz="3000" dirty="0" smtClean="0"/>
              <a:t> in 4 Years?</a:t>
            </a:r>
            <a:endParaRPr lang="en-US" sz="3000" dirty="0"/>
          </a:p>
        </p:txBody>
      </p:sp>
      <p:graphicFrame>
        <p:nvGraphicFramePr>
          <p:cNvPr id="4" name="Chart 3"/>
          <p:cNvGraphicFramePr>
            <a:graphicFrameLocks/>
          </p:cNvGraphicFramePr>
          <p:nvPr>
            <p:extLst>
              <p:ext uri="{D42A27DB-BD31-4B8C-83A1-F6EECF244321}">
                <p14:modId xmlns:p14="http://schemas.microsoft.com/office/powerpoint/2010/main" val="2867135404"/>
              </p:ext>
            </p:extLst>
          </p:nvPr>
        </p:nvGraphicFramePr>
        <p:xfrm>
          <a:off x="1828800" y="1295400"/>
          <a:ext cx="54864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376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sz="3000" dirty="0" smtClean="0"/>
              <a:t/>
            </a:r>
            <a:br>
              <a:rPr lang="en-US" sz="3000" dirty="0" smtClean="0"/>
            </a:br>
            <a:r>
              <a:rPr lang="en-US" sz="3300" dirty="0" smtClean="0"/>
              <a:t>Question 3: Average Subjective </a:t>
            </a:r>
            <a:r>
              <a:rPr lang="en-US" sz="3300" i="1" dirty="0" smtClean="0"/>
              <a:t>Ex Ante</a:t>
            </a:r>
            <a:r>
              <a:rPr lang="en-US" sz="3300" dirty="0" smtClean="0"/>
              <a:t> </a:t>
            </a:r>
            <a:br>
              <a:rPr lang="en-US" sz="3300" dirty="0" smtClean="0"/>
            </a:br>
            <a:r>
              <a:rPr lang="en-US" sz="3300" dirty="0" smtClean="0"/>
              <a:t>Treatment Effect (ASATE) of Health on Work</a:t>
            </a:r>
            <a:br>
              <a:rPr lang="en-US" sz="3300" dirty="0" smtClean="0"/>
            </a:br>
            <a:r>
              <a:rPr lang="en-US" sz="3000" dirty="0" smtClean="0"/>
              <a:t> </a:t>
            </a:r>
            <a:endParaRPr lang="en-US" sz="3000" dirty="0"/>
          </a:p>
        </p:txBody>
      </p:sp>
      <p:graphicFrame>
        <p:nvGraphicFramePr>
          <p:cNvPr id="4" name="Chart 3"/>
          <p:cNvGraphicFramePr>
            <a:graphicFrameLocks/>
          </p:cNvGraphicFramePr>
          <p:nvPr>
            <p:extLst>
              <p:ext uri="{D42A27DB-BD31-4B8C-83A1-F6EECF244321}">
                <p14:modId xmlns:p14="http://schemas.microsoft.com/office/powerpoint/2010/main" val="1135413908"/>
              </p:ext>
            </p:extLst>
          </p:nvPr>
        </p:nvGraphicFramePr>
        <p:xfrm>
          <a:off x="1828800" y="1371600"/>
          <a:ext cx="54864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6705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000" dirty="0" smtClean="0"/>
              <a:t>Question 4: What if the </a:t>
            </a:r>
            <a:r>
              <a:rPr lang="en-US" sz="3000" i="1" dirty="0" smtClean="0"/>
              <a:t>Chances of Low Health Halved</a:t>
            </a:r>
            <a:r>
              <a:rPr lang="en-US" sz="3000" dirty="0" smtClean="0"/>
              <a:t>? (I)</a:t>
            </a:r>
            <a:endParaRPr lang="en-US" sz="3000" dirty="0"/>
          </a:p>
        </p:txBody>
      </p:sp>
      <p:graphicFrame>
        <p:nvGraphicFramePr>
          <p:cNvPr id="4" name="Chart 3"/>
          <p:cNvGraphicFramePr>
            <a:graphicFrameLocks/>
          </p:cNvGraphicFramePr>
          <p:nvPr>
            <p:extLst>
              <p:ext uri="{D42A27DB-BD31-4B8C-83A1-F6EECF244321}">
                <p14:modId xmlns:p14="http://schemas.microsoft.com/office/powerpoint/2010/main" val="1981702821"/>
              </p:ext>
            </p:extLst>
          </p:nvPr>
        </p:nvGraphicFramePr>
        <p:xfrm>
          <a:off x="4419600" y="1752600"/>
          <a:ext cx="457200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870686042"/>
              </p:ext>
            </p:extLst>
          </p:nvPr>
        </p:nvGraphicFramePr>
        <p:xfrm>
          <a:off x="0" y="1752600"/>
          <a:ext cx="4572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1653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000" dirty="0" smtClean="0"/>
              <a:t>Quest. </a:t>
            </a:r>
            <a:r>
              <a:rPr lang="en-US" sz="3000" dirty="0"/>
              <a:t>4: What if the </a:t>
            </a:r>
            <a:r>
              <a:rPr lang="en-US" sz="3000" i="1" dirty="0"/>
              <a:t>Chances of </a:t>
            </a:r>
            <a:r>
              <a:rPr lang="en-US" sz="3000" i="1" dirty="0" smtClean="0"/>
              <a:t>Low </a:t>
            </a:r>
            <a:r>
              <a:rPr lang="en-US" sz="3000" i="1" dirty="0"/>
              <a:t>Health </a:t>
            </a:r>
            <a:r>
              <a:rPr lang="en-US" sz="3000" i="1" dirty="0" smtClean="0"/>
              <a:t>Halved</a:t>
            </a:r>
            <a:r>
              <a:rPr lang="en-US" sz="3000" dirty="0" smtClean="0"/>
              <a:t>? </a:t>
            </a:r>
            <a:r>
              <a:rPr lang="en-US" sz="3000" dirty="0"/>
              <a:t>(</a:t>
            </a:r>
            <a:r>
              <a:rPr lang="en-US" sz="3000" dirty="0" smtClean="0"/>
              <a:t>II)</a:t>
            </a:r>
            <a:endParaRPr lang="en-US" sz="3000" dirty="0"/>
          </a:p>
        </p:txBody>
      </p:sp>
      <p:graphicFrame>
        <p:nvGraphicFramePr>
          <p:cNvPr id="5" name="Chart 4"/>
          <p:cNvGraphicFramePr>
            <a:graphicFrameLocks/>
          </p:cNvGraphicFramePr>
          <p:nvPr>
            <p:extLst>
              <p:ext uri="{D42A27DB-BD31-4B8C-83A1-F6EECF244321}">
                <p14:modId xmlns:p14="http://schemas.microsoft.com/office/powerpoint/2010/main" val="161227935"/>
              </p:ext>
            </p:extLst>
          </p:nvPr>
        </p:nvGraphicFramePr>
        <p:xfrm>
          <a:off x="0" y="1905000"/>
          <a:ext cx="457200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916471733"/>
              </p:ext>
            </p:extLst>
          </p:nvPr>
        </p:nvGraphicFramePr>
        <p:xfrm>
          <a:off x="4572000" y="1905000"/>
          <a:ext cx="4572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8385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000" dirty="0" smtClean="0"/>
              <a:t>Conclusion</a:t>
            </a:r>
            <a:endParaRPr lang="en-US" sz="3000" dirty="0"/>
          </a:p>
        </p:txBody>
      </p:sp>
      <p:sp>
        <p:nvSpPr>
          <p:cNvPr id="3" name="Content Placeholder 2"/>
          <p:cNvSpPr>
            <a:spLocks noGrp="1"/>
          </p:cNvSpPr>
          <p:nvPr>
            <p:ph idx="1"/>
          </p:nvPr>
        </p:nvSpPr>
        <p:spPr>
          <a:xfrm>
            <a:off x="304800" y="1066800"/>
            <a:ext cx="8534400" cy="5486400"/>
          </a:xfrm>
        </p:spPr>
        <p:txBody>
          <a:bodyPr>
            <a:normAutofit/>
          </a:bodyPr>
          <a:lstStyle/>
          <a:p>
            <a:endParaRPr lang="en-US" sz="2600" dirty="0" smtClean="0"/>
          </a:p>
          <a:p>
            <a:r>
              <a:rPr lang="en-US" sz="2400" dirty="0" smtClean="0"/>
              <a:t>New method for quantifying the effect of health on work at the individual and aggregate levels.</a:t>
            </a:r>
          </a:p>
          <a:p>
            <a:endParaRPr lang="en-US" sz="2400" dirty="0" smtClean="0"/>
          </a:p>
          <a:p>
            <a:r>
              <a:rPr lang="en-US" sz="2400" dirty="0"/>
              <a:t>P</a:t>
            </a:r>
            <a:r>
              <a:rPr lang="en-US" sz="2400" dirty="0" smtClean="0"/>
              <a:t>opulation-level forecasts of the labor supply at specific horizons under hypothetical scenarios about the population health distribution.</a:t>
            </a:r>
          </a:p>
          <a:p>
            <a:endParaRPr lang="en-US" sz="2400" dirty="0" smtClean="0"/>
          </a:p>
          <a:p>
            <a:r>
              <a:rPr lang="en-US" sz="2400" dirty="0" smtClean="0"/>
              <a:t>The effect of health on work </a:t>
            </a:r>
            <a:r>
              <a:rPr lang="en-US" sz="2400" b="1" dirty="0" smtClean="0"/>
              <a:t>economically sizeable, but only a fraction of what determines retirement</a:t>
            </a:r>
            <a:r>
              <a:rPr lang="en-US" sz="2400" dirty="0" smtClean="0"/>
              <a:t>. </a:t>
            </a:r>
          </a:p>
          <a:p>
            <a:pPr lvl="1">
              <a:buFont typeface="Wingdings" panose="05000000000000000000" pitchFamily="2" charset="2"/>
              <a:buChar char="Ø"/>
            </a:pPr>
            <a:r>
              <a:rPr lang="en-US" sz="2400" u="sng" dirty="0" smtClean="0"/>
              <a:t>Subjective </a:t>
            </a:r>
            <a:r>
              <a:rPr lang="en-US" sz="2400" i="1" u="sng" dirty="0" smtClean="0"/>
              <a:t>ex ante</a:t>
            </a:r>
            <a:r>
              <a:rPr lang="en-US" sz="2400" u="sng" dirty="0" smtClean="0"/>
              <a:t> treatment effects</a:t>
            </a:r>
            <a:r>
              <a:rPr lang="en-US" sz="2400" dirty="0" smtClean="0"/>
              <a:t> (SATE) large, but</a:t>
            </a:r>
          </a:p>
          <a:p>
            <a:pPr lvl="1">
              <a:buFont typeface="Wingdings" panose="05000000000000000000" pitchFamily="2" charset="2"/>
              <a:buChar char="Ø"/>
            </a:pPr>
            <a:r>
              <a:rPr lang="en-US" sz="2400" dirty="0" smtClean="0"/>
              <a:t>Most older workers expect to retire before risk of bad health gets high.</a:t>
            </a:r>
          </a:p>
          <a:p>
            <a:pPr marL="0" indent="0">
              <a:buNone/>
            </a:pPr>
            <a:endParaRPr lang="en-US" sz="2600" dirty="0"/>
          </a:p>
        </p:txBody>
      </p:sp>
    </p:spTree>
    <p:extLst>
      <p:ext uri="{BB962C8B-B14F-4D97-AF65-F5344CB8AC3E}">
        <p14:creationId xmlns:p14="http://schemas.microsoft.com/office/powerpoint/2010/main" val="1908065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000" dirty="0" smtClean="0"/>
              <a:t>Extensions</a:t>
            </a:r>
            <a:endParaRPr lang="en-US" sz="3000" dirty="0"/>
          </a:p>
        </p:txBody>
      </p:sp>
      <p:sp>
        <p:nvSpPr>
          <p:cNvPr id="3" name="Content Placeholder 2"/>
          <p:cNvSpPr>
            <a:spLocks noGrp="1"/>
          </p:cNvSpPr>
          <p:nvPr>
            <p:ph idx="1"/>
          </p:nvPr>
        </p:nvSpPr>
        <p:spPr>
          <a:xfrm>
            <a:off x="304800" y="914400"/>
            <a:ext cx="8534400" cy="5638800"/>
          </a:xfrm>
        </p:spPr>
        <p:txBody>
          <a:bodyPr>
            <a:normAutofit fontScale="25000" lnSpcReduction="20000"/>
          </a:bodyPr>
          <a:lstStyle/>
          <a:p>
            <a:endParaRPr lang="en-US" sz="9600" dirty="0" smtClean="0"/>
          </a:p>
          <a:p>
            <a:pPr>
              <a:lnSpc>
                <a:spcPct val="120000"/>
              </a:lnSpc>
            </a:pPr>
            <a:r>
              <a:rPr lang="en-US" sz="9600" dirty="0" smtClean="0"/>
              <a:t>Our method can be extended to: </a:t>
            </a:r>
          </a:p>
          <a:p>
            <a:pPr lvl="1">
              <a:lnSpc>
                <a:spcPct val="120000"/>
              </a:lnSpc>
              <a:buFont typeface="Wingdings" panose="05000000000000000000" pitchFamily="2" charset="2"/>
              <a:buChar char="Ø"/>
            </a:pPr>
            <a:r>
              <a:rPr lang="en-US" sz="9600" dirty="0" smtClean="0"/>
              <a:t>quantify the importance of </a:t>
            </a:r>
            <a:r>
              <a:rPr lang="en-US" sz="9600" b="1" dirty="0" smtClean="0"/>
              <a:t>other determinants of labor supply</a:t>
            </a:r>
            <a:r>
              <a:rPr lang="en-US" sz="9600" dirty="0" smtClean="0"/>
              <a:t> (e.g., availability of work, financial resources, etc.);</a:t>
            </a:r>
          </a:p>
          <a:p>
            <a:pPr lvl="1">
              <a:lnSpc>
                <a:spcPct val="120000"/>
              </a:lnSpc>
              <a:buFont typeface="Wingdings" panose="05000000000000000000" pitchFamily="2" charset="2"/>
              <a:buChar char="Ø"/>
            </a:pPr>
            <a:r>
              <a:rPr lang="en-US" sz="9600" dirty="0" smtClean="0"/>
              <a:t>disentangle </a:t>
            </a:r>
            <a:r>
              <a:rPr lang="en-US" sz="9600" b="1" dirty="0" smtClean="0"/>
              <a:t>different health mechanisms</a:t>
            </a:r>
            <a:r>
              <a:rPr lang="en-US" sz="9600" dirty="0" smtClean="0"/>
              <a:t> (e.g</a:t>
            </a:r>
            <a:r>
              <a:rPr lang="en-US" sz="9600" dirty="0"/>
              <a:t>., </a:t>
            </a:r>
            <a:r>
              <a:rPr lang="en-US" sz="9600" dirty="0" smtClean="0"/>
              <a:t>disutility</a:t>
            </a:r>
            <a:r>
              <a:rPr lang="en-US" sz="9600" dirty="0"/>
              <a:t>, wages, medical </a:t>
            </a:r>
            <a:r>
              <a:rPr lang="en-US" sz="9600" dirty="0" smtClean="0"/>
              <a:t>expenses, etc.).</a:t>
            </a:r>
          </a:p>
          <a:p>
            <a:pPr>
              <a:lnSpc>
                <a:spcPct val="120000"/>
              </a:lnSpc>
            </a:pPr>
            <a:endParaRPr lang="en-US" sz="9600" dirty="0" smtClean="0"/>
          </a:p>
          <a:p>
            <a:pPr>
              <a:lnSpc>
                <a:spcPct val="120000"/>
              </a:lnSpc>
            </a:pPr>
            <a:r>
              <a:rPr lang="en-US" sz="9600" dirty="0" smtClean="0"/>
              <a:t>Our estimates could be used to </a:t>
            </a:r>
            <a:r>
              <a:rPr lang="en-US" sz="9600" b="1" dirty="0" smtClean="0"/>
              <a:t>bound the effect of increasing the normal retirement age based on health</a:t>
            </a:r>
            <a:r>
              <a:rPr lang="en-US" sz="9600" dirty="0" smtClean="0"/>
              <a:t>. </a:t>
            </a:r>
          </a:p>
          <a:p>
            <a:pPr>
              <a:lnSpc>
                <a:spcPct val="120000"/>
              </a:lnSpc>
            </a:pPr>
            <a:endParaRPr lang="en-US" sz="9600" dirty="0" smtClean="0"/>
          </a:p>
          <a:p>
            <a:pPr>
              <a:lnSpc>
                <a:spcPct val="120000"/>
              </a:lnSpc>
            </a:pPr>
            <a:r>
              <a:rPr lang="en-US" sz="9600" dirty="0"/>
              <a:t>O</a:t>
            </a:r>
            <a:r>
              <a:rPr lang="en-US" sz="9600" dirty="0" smtClean="0"/>
              <a:t>ur estimates can serve as </a:t>
            </a:r>
            <a:r>
              <a:rPr lang="en-US" sz="9600" b="1" dirty="0" smtClean="0"/>
              <a:t>inputs into structural modeling</a:t>
            </a:r>
            <a:r>
              <a:rPr lang="en-US" sz="9600" dirty="0" smtClean="0"/>
              <a:t>, where the conditional working expectations are used as direct measures of the conditional probabilities generated by a behavioral dynamic model of labor supply </a:t>
            </a:r>
            <a:r>
              <a:rPr lang="en-US" sz="9600" dirty="0"/>
              <a:t>(in progress).</a:t>
            </a:r>
            <a:endParaRPr lang="en-US" sz="9600" dirty="0" smtClean="0"/>
          </a:p>
          <a:p>
            <a:endParaRPr lang="en-US" sz="7400" dirty="0"/>
          </a:p>
          <a:p>
            <a:endParaRPr lang="en-US" sz="7400" dirty="0" smtClean="0"/>
          </a:p>
          <a:p>
            <a:endParaRPr lang="en-US" sz="7400" dirty="0"/>
          </a:p>
          <a:p>
            <a:endParaRPr lang="en-US" sz="7400" dirty="0" smtClean="0"/>
          </a:p>
          <a:p>
            <a:endParaRPr lang="en-US" sz="7400" dirty="0" smtClean="0"/>
          </a:p>
          <a:p>
            <a:pPr marL="0" indent="0">
              <a:buNone/>
            </a:pPr>
            <a:r>
              <a:rPr lang="en-US" sz="2400" dirty="0" smtClean="0"/>
              <a:t>   </a:t>
            </a:r>
          </a:p>
          <a:p>
            <a:endParaRPr lang="en-US" sz="2400" dirty="0"/>
          </a:p>
          <a:p>
            <a:pPr marL="0" indent="0">
              <a:buNone/>
            </a:pPr>
            <a:endParaRPr lang="en-US" sz="2400" dirty="0"/>
          </a:p>
        </p:txBody>
      </p:sp>
    </p:spTree>
    <p:extLst>
      <p:ext uri="{BB962C8B-B14F-4D97-AF65-F5344CB8AC3E}">
        <p14:creationId xmlns:p14="http://schemas.microsoft.com/office/powerpoint/2010/main" val="841769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000" dirty="0" smtClean="0"/>
              <a:t>Additional Data</a:t>
            </a:r>
            <a:endParaRPr lang="en-US" sz="3000" dirty="0"/>
          </a:p>
        </p:txBody>
      </p:sp>
      <p:sp>
        <p:nvSpPr>
          <p:cNvPr id="3" name="Content Placeholder 2"/>
          <p:cNvSpPr>
            <a:spLocks noGrp="1"/>
          </p:cNvSpPr>
          <p:nvPr>
            <p:ph idx="1"/>
          </p:nvPr>
        </p:nvSpPr>
        <p:spPr>
          <a:xfrm>
            <a:off x="228600" y="1066800"/>
            <a:ext cx="8686800" cy="5638800"/>
          </a:xfrm>
        </p:spPr>
        <p:txBody>
          <a:bodyPr>
            <a:normAutofit/>
          </a:bodyPr>
          <a:lstStyle/>
          <a:p>
            <a:endParaRPr lang="en-US" sz="2400" b="1" dirty="0" smtClean="0"/>
          </a:p>
          <a:p>
            <a:endParaRPr lang="en-US" sz="2400" b="1" dirty="0"/>
          </a:p>
          <a:p>
            <a:r>
              <a:rPr lang="en-US" sz="2400" b="1" dirty="0" smtClean="0"/>
              <a:t>2017 VRI (planned)</a:t>
            </a:r>
          </a:p>
          <a:p>
            <a:pPr lvl="1">
              <a:buFont typeface="Wingdings" panose="05000000000000000000" pitchFamily="2" charset="2"/>
              <a:buChar char="Ø"/>
            </a:pPr>
            <a:r>
              <a:rPr lang="en-US" sz="2400" dirty="0" smtClean="0"/>
              <a:t>Realizations of health and labor supply for panel.</a:t>
            </a:r>
          </a:p>
          <a:p>
            <a:pPr lvl="1">
              <a:buFont typeface="Wingdings" panose="05000000000000000000" pitchFamily="2" charset="2"/>
              <a:buChar char="Ø"/>
            </a:pPr>
            <a:r>
              <a:rPr lang="en-US" sz="2400" dirty="0" smtClean="0"/>
              <a:t>Repeat conditional expectations questions for health.</a:t>
            </a:r>
          </a:p>
          <a:p>
            <a:pPr lvl="1">
              <a:buFont typeface="Wingdings" panose="05000000000000000000" pitchFamily="2" charset="2"/>
              <a:buChar char="Ø"/>
            </a:pPr>
            <a:r>
              <a:rPr lang="en-US" sz="2400" dirty="0" smtClean="0"/>
              <a:t>Added conditional expectations questions. </a:t>
            </a:r>
            <a:endParaRPr lang="en-US" sz="2400" dirty="0"/>
          </a:p>
          <a:p>
            <a:pPr lvl="1"/>
            <a:endParaRPr lang="en-US" sz="2400" b="1" dirty="0"/>
          </a:p>
          <a:p>
            <a:r>
              <a:rPr lang="en-US" sz="2400" b="1" dirty="0" smtClean="0"/>
              <a:t>2016 </a:t>
            </a:r>
            <a:r>
              <a:rPr lang="en-US" sz="2400" b="1" dirty="0"/>
              <a:t>HRS experimental </a:t>
            </a:r>
            <a:r>
              <a:rPr lang="en-US" sz="2400" b="1" dirty="0" smtClean="0"/>
              <a:t>module</a:t>
            </a:r>
          </a:p>
          <a:p>
            <a:pPr lvl="1">
              <a:buFont typeface="Wingdings" panose="05000000000000000000" pitchFamily="2" charset="2"/>
              <a:buChar char="Ø"/>
            </a:pPr>
            <a:r>
              <a:rPr lang="en-US" sz="2400" dirty="0" smtClean="0"/>
              <a:t>Same questions as 2015 VRI (data available soon).</a:t>
            </a:r>
          </a:p>
          <a:p>
            <a:pPr lvl="1">
              <a:buFont typeface="Wingdings" panose="05000000000000000000" pitchFamily="2" charset="2"/>
              <a:buChar char="Ø"/>
            </a:pPr>
            <a:r>
              <a:rPr lang="en-US" sz="2400" dirty="0" smtClean="0"/>
              <a:t>SATE </a:t>
            </a:r>
            <a:r>
              <a:rPr lang="en-US" sz="2400" dirty="0"/>
              <a:t>estimates </a:t>
            </a:r>
            <a:r>
              <a:rPr lang="en-US" sz="2400" dirty="0" smtClean="0"/>
              <a:t>on a </a:t>
            </a:r>
            <a:r>
              <a:rPr lang="en-US" sz="2400" b="1" dirty="0"/>
              <a:t>more varied </a:t>
            </a:r>
            <a:r>
              <a:rPr lang="en-US" sz="2400" b="1" dirty="0" smtClean="0"/>
              <a:t>sample</a:t>
            </a:r>
            <a:r>
              <a:rPr lang="en-US" sz="2400" dirty="0" smtClean="0"/>
              <a:t> </a:t>
            </a:r>
            <a:r>
              <a:rPr lang="en-US" sz="2400" dirty="0"/>
              <a:t>of older Americans</a:t>
            </a:r>
            <a:r>
              <a:rPr lang="en-US" sz="2400" dirty="0" smtClean="0"/>
              <a:t>.</a:t>
            </a:r>
            <a:endParaRPr lang="en-US" sz="2400" dirty="0"/>
          </a:p>
          <a:p>
            <a:endParaRPr lang="en-US" sz="2400" dirty="0"/>
          </a:p>
        </p:txBody>
      </p:sp>
    </p:spTree>
    <p:extLst>
      <p:ext uri="{BB962C8B-B14F-4D97-AF65-F5344CB8AC3E}">
        <p14:creationId xmlns:p14="http://schemas.microsoft.com/office/powerpoint/2010/main" val="807465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sz="3600" dirty="0" smtClean="0"/>
          </a:p>
          <a:p>
            <a:pPr marL="0" indent="0" algn="ctr">
              <a:buNone/>
            </a:pPr>
            <a:r>
              <a:rPr lang="en-US" sz="3600" dirty="0" smtClean="0"/>
              <a:t>Thank </a:t>
            </a:r>
            <a:r>
              <a:rPr lang="en-US" sz="3600" dirty="0"/>
              <a:t>you</a:t>
            </a:r>
            <a:r>
              <a:rPr lang="en-US" sz="3600" dirty="0" smtClean="0"/>
              <a:t>!</a:t>
            </a:r>
          </a:p>
          <a:p>
            <a:pPr marL="0" indent="0" algn="ctr">
              <a:buNone/>
            </a:pPr>
            <a:r>
              <a:rPr lang="en-US" sz="2600" dirty="0" smtClean="0">
                <a:hlinkClick r:id="rId2"/>
              </a:rPr>
              <a:t>pamela.giustinelli@unibocconi.it</a:t>
            </a:r>
            <a:endParaRPr lang="en-US" sz="2600" dirty="0" smtClean="0"/>
          </a:p>
          <a:p>
            <a:pPr marL="0" indent="0" algn="ctr">
              <a:buNone/>
            </a:pPr>
            <a:r>
              <a:rPr lang="en-US" sz="2600" dirty="0">
                <a:hlinkClick r:id="rId3"/>
              </a:rPr>
              <a:t>shapiro@umich.edu</a:t>
            </a:r>
            <a:r>
              <a:rPr lang="en-US" sz="2600" dirty="0"/>
              <a:t>  </a:t>
            </a:r>
          </a:p>
          <a:p>
            <a:pPr marL="0" indent="0" algn="ctr">
              <a:buNone/>
            </a:pPr>
            <a:endParaRPr lang="en-US" sz="3000" b="1" dirty="0"/>
          </a:p>
          <a:p>
            <a:pPr marL="0" indent="0" algn="ctr">
              <a:buNone/>
            </a:pPr>
            <a:r>
              <a:rPr lang="en-US" sz="3000" dirty="0" smtClean="0"/>
              <a:t> </a:t>
            </a:r>
            <a:endParaRPr lang="en-US" sz="3000" dirty="0"/>
          </a:p>
        </p:txBody>
      </p:sp>
    </p:spTree>
    <p:extLst>
      <p:ext uri="{BB962C8B-B14F-4D97-AF65-F5344CB8AC3E}">
        <p14:creationId xmlns:p14="http://schemas.microsoft.com/office/powerpoint/2010/main" val="112113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000" dirty="0" smtClean="0"/>
              <a:t>Motivation</a:t>
            </a:r>
            <a:endParaRPr lang="en-US" sz="3000" dirty="0"/>
          </a:p>
        </p:txBody>
      </p:sp>
      <p:sp>
        <p:nvSpPr>
          <p:cNvPr id="3" name="Content Placeholder 2"/>
          <p:cNvSpPr>
            <a:spLocks noGrp="1"/>
          </p:cNvSpPr>
          <p:nvPr>
            <p:ph idx="1"/>
          </p:nvPr>
        </p:nvSpPr>
        <p:spPr>
          <a:xfrm>
            <a:off x="457200" y="1066800"/>
            <a:ext cx="8229600" cy="5562600"/>
          </a:xfrm>
        </p:spPr>
        <p:txBody>
          <a:bodyPr>
            <a:normAutofit/>
          </a:bodyPr>
          <a:lstStyle/>
          <a:p>
            <a:endParaRPr lang="en-US" sz="2400" dirty="0" smtClean="0"/>
          </a:p>
          <a:p>
            <a:r>
              <a:rPr lang="en-US" sz="2400" dirty="0" smtClean="0"/>
              <a:t>The </a:t>
            </a:r>
            <a:r>
              <a:rPr lang="en-US" sz="2400" dirty="0"/>
              <a:t>future </a:t>
            </a:r>
            <a:r>
              <a:rPr lang="en-US" sz="2400" b="1" dirty="0"/>
              <a:t>solvency of the U.S. Social Security</a:t>
            </a:r>
            <a:r>
              <a:rPr lang="en-US" sz="2400" dirty="0"/>
              <a:t> </a:t>
            </a:r>
            <a:r>
              <a:rPr lang="en-US" sz="2400" b="1" dirty="0"/>
              <a:t>program</a:t>
            </a:r>
            <a:r>
              <a:rPr lang="en-US" sz="2400" dirty="0"/>
              <a:t> is threatened by projected costs exceeding revenues. </a:t>
            </a:r>
            <a:endParaRPr lang="en-US" sz="2400" dirty="0" smtClean="0"/>
          </a:p>
          <a:p>
            <a:endParaRPr lang="en-US" sz="2400" dirty="0"/>
          </a:p>
          <a:p>
            <a:r>
              <a:rPr lang="en-US" sz="2400" b="1" dirty="0" smtClean="0"/>
              <a:t>Increasing </a:t>
            </a:r>
            <a:r>
              <a:rPr lang="en-US" sz="2400" b="1" dirty="0"/>
              <a:t>retirement age</a:t>
            </a:r>
            <a:r>
              <a:rPr lang="en-US" sz="2400" dirty="0"/>
              <a:t> </a:t>
            </a:r>
            <a:r>
              <a:rPr lang="en-US" sz="2400" dirty="0" smtClean="0"/>
              <a:t>requires that workers have the </a:t>
            </a:r>
            <a:r>
              <a:rPr lang="en-US" sz="2400" b="1" dirty="0" smtClean="0"/>
              <a:t>health capacity to work</a:t>
            </a:r>
            <a:r>
              <a:rPr lang="en-US" sz="2400" dirty="0" smtClean="0"/>
              <a:t> longer.</a:t>
            </a:r>
            <a:endParaRPr lang="en-US" sz="2400" dirty="0"/>
          </a:p>
          <a:p>
            <a:endParaRPr lang="en-US" sz="2400" dirty="0" smtClean="0"/>
          </a:p>
          <a:p>
            <a:r>
              <a:rPr lang="en-US" sz="2400" dirty="0" smtClean="0"/>
              <a:t>We provide </a:t>
            </a:r>
            <a:r>
              <a:rPr lang="en-US" sz="2400" dirty="0"/>
              <a:t>a </a:t>
            </a:r>
            <a:r>
              <a:rPr lang="en-US" sz="2400" b="1" dirty="0"/>
              <a:t>novel </a:t>
            </a:r>
            <a:r>
              <a:rPr lang="en-US" sz="2400" b="1" dirty="0" smtClean="0"/>
              <a:t>strategy</a:t>
            </a:r>
            <a:r>
              <a:rPr lang="en-US" sz="2400" dirty="0" smtClean="0"/>
              <a:t>: </a:t>
            </a:r>
          </a:p>
          <a:p>
            <a:pPr lvl="1">
              <a:buFont typeface="Wingdings" panose="05000000000000000000" pitchFamily="2" charset="2"/>
              <a:buChar char="Ø"/>
            </a:pPr>
            <a:r>
              <a:rPr lang="en-US" sz="2400" i="1" dirty="0" smtClean="0"/>
              <a:t>To quantify </a:t>
            </a:r>
            <a:r>
              <a:rPr lang="en-US" sz="2400" i="1" dirty="0"/>
              <a:t>the </a:t>
            </a:r>
            <a:r>
              <a:rPr lang="en-US" sz="2400" i="1" u="sng" dirty="0"/>
              <a:t>causal</a:t>
            </a:r>
            <a:r>
              <a:rPr lang="en-US" sz="2400" i="1" dirty="0"/>
              <a:t> relationship between health and </a:t>
            </a:r>
            <a:r>
              <a:rPr lang="en-US" sz="2400" i="1" dirty="0" smtClean="0"/>
              <a:t>work</a:t>
            </a:r>
            <a:r>
              <a:rPr lang="en-US" sz="2400" dirty="0" smtClean="0"/>
              <a:t>; </a:t>
            </a:r>
          </a:p>
          <a:p>
            <a:pPr lvl="1">
              <a:buFont typeface="Wingdings" panose="05000000000000000000" pitchFamily="2" charset="2"/>
              <a:buChar char="Ø"/>
            </a:pPr>
            <a:r>
              <a:rPr lang="en-US" sz="2400" i="1" dirty="0" smtClean="0"/>
              <a:t>To simulate the </a:t>
            </a:r>
            <a:r>
              <a:rPr lang="en-US" sz="2400" i="1" dirty="0"/>
              <a:t>effects of </a:t>
            </a:r>
            <a:r>
              <a:rPr lang="en-US" sz="2400" i="1" u="sng" dirty="0"/>
              <a:t>hypothetical</a:t>
            </a:r>
            <a:r>
              <a:rPr lang="en-US" sz="2400" i="1" dirty="0"/>
              <a:t> changes to the health distribution of </a:t>
            </a:r>
            <a:r>
              <a:rPr lang="en-US" sz="2400" i="1" dirty="0" smtClean="0"/>
              <a:t>older </a:t>
            </a:r>
            <a:r>
              <a:rPr lang="en-US" sz="2400" i="1" dirty="0"/>
              <a:t>workers on the population’s labor supply forecasts at specified horizons</a:t>
            </a:r>
            <a:r>
              <a:rPr lang="en-US" sz="2400" dirty="0"/>
              <a:t>. </a:t>
            </a:r>
          </a:p>
        </p:txBody>
      </p:sp>
    </p:spTree>
    <p:extLst>
      <p:ext uri="{BB962C8B-B14F-4D97-AF65-F5344CB8AC3E}">
        <p14:creationId xmlns:p14="http://schemas.microsoft.com/office/powerpoint/2010/main" val="688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000" dirty="0" smtClean="0"/>
              <a:t>Research Questions</a:t>
            </a:r>
            <a:endParaRPr lang="en-US" sz="3000" dirty="0"/>
          </a:p>
        </p:txBody>
      </p:sp>
      <p:sp>
        <p:nvSpPr>
          <p:cNvPr id="3" name="Content Placeholder 2"/>
          <p:cNvSpPr>
            <a:spLocks noGrp="1"/>
          </p:cNvSpPr>
          <p:nvPr>
            <p:ph idx="1"/>
          </p:nvPr>
        </p:nvSpPr>
        <p:spPr>
          <a:xfrm>
            <a:off x="457200" y="1295400"/>
            <a:ext cx="8229600" cy="5562600"/>
          </a:xfrm>
        </p:spPr>
        <p:txBody>
          <a:bodyPr>
            <a:normAutofit/>
          </a:bodyPr>
          <a:lstStyle/>
          <a:p>
            <a:pPr marL="514350" lvl="0" indent="-514350">
              <a:buFont typeface="+mj-lt"/>
              <a:buAutoNum type="arabicPeriod"/>
            </a:pPr>
            <a:endParaRPr lang="en-US" sz="2400" dirty="0" smtClean="0"/>
          </a:p>
          <a:p>
            <a:pPr marL="514350" lvl="0" indent="-514350">
              <a:buFont typeface="+mj-lt"/>
              <a:buAutoNum type="arabicPeriod"/>
            </a:pPr>
            <a:r>
              <a:rPr lang="en-US" sz="2400" b="1" i="1" dirty="0" smtClean="0"/>
              <a:t>Will</a:t>
            </a:r>
            <a:r>
              <a:rPr lang="en-US" sz="2400" i="1" dirty="0" smtClean="0"/>
              <a:t> healthy </a:t>
            </a:r>
            <a:r>
              <a:rPr lang="en-US" sz="2400" i="1" dirty="0"/>
              <a:t>older workers </a:t>
            </a:r>
            <a:r>
              <a:rPr lang="en-US" sz="2400" b="1" i="1" dirty="0"/>
              <a:t>have the health capacity to work</a:t>
            </a:r>
            <a:r>
              <a:rPr lang="en-US" sz="2400" i="1" dirty="0"/>
              <a:t> in 2 </a:t>
            </a:r>
            <a:r>
              <a:rPr lang="en-US" sz="2400" i="1" dirty="0" smtClean="0"/>
              <a:t>and 4 years?  </a:t>
            </a:r>
          </a:p>
          <a:p>
            <a:pPr marL="514350" lvl="0" indent="-514350">
              <a:buFont typeface="+mj-lt"/>
              <a:buAutoNum type="arabicPeriod"/>
            </a:pPr>
            <a:endParaRPr lang="en-US" sz="2400" i="1" dirty="0"/>
          </a:p>
          <a:p>
            <a:pPr marL="514350" lvl="0" indent="-514350">
              <a:buFont typeface="+mj-lt"/>
              <a:buAutoNum type="arabicPeriod"/>
            </a:pPr>
            <a:r>
              <a:rPr lang="en-US" sz="2400" b="1" i="1" dirty="0"/>
              <a:t>Will</a:t>
            </a:r>
            <a:r>
              <a:rPr lang="en-US" sz="2400" i="1" dirty="0"/>
              <a:t> </a:t>
            </a:r>
            <a:r>
              <a:rPr lang="en-US" sz="2400" i="1" dirty="0" smtClean="0"/>
              <a:t>healthy </a:t>
            </a:r>
            <a:r>
              <a:rPr lang="en-US" sz="2400" i="1" dirty="0"/>
              <a:t>older </a:t>
            </a:r>
            <a:r>
              <a:rPr lang="en-US" sz="2400" i="1" dirty="0" smtClean="0"/>
              <a:t>workers </a:t>
            </a:r>
            <a:r>
              <a:rPr lang="en-US" sz="2400" b="1" i="1" dirty="0"/>
              <a:t>work </a:t>
            </a:r>
            <a:r>
              <a:rPr lang="en-US" sz="2400" i="1" dirty="0" smtClean="0"/>
              <a:t>in 2 and 4 </a:t>
            </a:r>
            <a:r>
              <a:rPr lang="en-US" sz="2400" i="1" dirty="0"/>
              <a:t>years? </a:t>
            </a:r>
          </a:p>
          <a:p>
            <a:pPr marL="514350" lvl="0" indent="-514350">
              <a:buFont typeface="+mj-lt"/>
              <a:buAutoNum type="arabicPeriod"/>
            </a:pPr>
            <a:endParaRPr lang="en-US" sz="2400" i="1" dirty="0" smtClean="0"/>
          </a:p>
          <a:p>
            <a:pPr marL="514350" lvl="0" indent="-514350">
              <a:buFont typeface="+mj-lt"/>
              <a:buAutoNum type="arabicPeriod"/>
            </a:pPr>
            <a:r>
              <a:rPr lang="en-US" sz="2400" b="1" i="1" dirty="0" smtClean="0"/>
              <a:t>What is the causal effect </a:t>
            </a:r>
            <a:r>
              <a:rPr lang="en-US" sz="2400" b="1" i="1" dirty="0"/>
              <a:t>of health on work</a:t>
            </a:r>
            <a:r>
              <a:rPr lang="en-US" sz="2400" i="1" dirty="0"/>
              <a:t> for these workers?</a:t>
            </a:r>
          </a:p>
          <a:p>
            <a:pPr marL="514350" lvl="0" indent="-514350">
              <a:buFont typeface="+mj-lt"/>
              <a:buAutoNum type="arabicPeriod"/>
            </a:pPr>
            <a:endParaRPr lang="en-US" sz="2400" i="1" dirty="0" smtClean="0"/>
          </a:p>
          <a:p>
            <a:pPr marL="514350" lvl="0" indent="-514350">
              <a:buFont typeface="+mj-lt"/>
              <a:buAutoNum type="arabicPeriod"/>
            </a:pPr>
            <a:r>
              <a:rPr lang="en-US" sz="2400" b="1" i="1" dirty="0" smtClean="0"/>
              <a:t>How </a:t>
            </a:r>
            <a:r>
              <a:rPr lang="en-US" sz="2400" b="1" i="1" dirty="0"/>
              <a:t>would</a:t>
            </a:r>
            <a:r>
              <a:rPr lang="en-US" sz="2400" i="1" dirty="0"/>
              <a:t> population-level forecasts of </a:t>
            </a:r>
            <a:r>
              <a:rPr lang="en-US" sz="2400" b="1" i="1" dirty="0"/>
              <a:t>labor supply</a:t>
            </a:r>
            <a:r>
              <a:rPr lang="en-US" sz="2400" i="1" dirty="0"/>
              <a:t> at </a:t>
            </a:r>
            <a:r>
              <a:rPr lang="en-US" sz="2400" i="1" dirty="0" smtClean="0"/>
              <a:t>2 and 4 </a:t>
            </a:r>
            <a:r>
              <a:rPr lang="en-US" sz="2400" i="1" dirty="0"/>
              <a:t>years </a:t>
            </a:r>
            <a:r>
              <a:rPr lang="en-US" sz="2400" b="1" i="1" dirty="0" smtClean="0"/>
              <a:t>change, </a:t>
            </a:r>
            <a:r>
              <a:rPr lang="en-US" sz="2400" b="1" i="1" dirty="0"/>
              <a:t>if the probability of </a:t>
            </a:r>
            <a:r>
              <a:rPr lang="en-US" sz="2400" b="1" i="1" dirty="0" smtClean="0"/>
              <a:t>low </a:t>
            </a:r>
            <a:r>
              <a:rPr lang="en-US" sz="2400" b="1" i="1" dirty="0"/>
              <a:t>health</a:t>
            </a:r>
            <a:r>
              <a:rPr lang="en-US" sz="2400" i="1" dirty="0"/>
              <a:t> at those horizons </a:t>
            </a:r>
            <a:r>
              <a:rPr lang="en-US" sz="2400" i="1" dirty="0" smtClean="0"/>
              <a:t>was </a:t>
            </a:r>
            <a:r>
              <a:rPr lang="en-US" sz="2400" b="1" i="1" dirty="0" smtClean="0"/>
              <a:t>halved</a:t>
            </a:r>
            <a:r>
              <a:rPr lang="en-US" sz="2400" i="1" dirty="0" smtClean="0"/>
              <a:t>?</a:t>
            </a:r>
            <a:endParaRPr lang="en-US" sz="2400" i="1" dirty="0"/>
          </a:p>
          <a:p>
            <a:endParaRPr lang="en-US" dirty="0"/>
          </a:p>
        </p:txBody>
      </p:sp>
    </p:spTree>
    <p:extLst>
      <p:ext uri="{BB962C8B-B14F-4D97-AF65-F5344CB8AC3E}">
        <p14:creationId xmlns:p14="http://schemas.microsoft.com/office/powerpoint/2010/main" val="156027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000" dirty="0" smtClean="0"/>
              <a:t>Approach</a:t>
            </a:r>
            <a:endParaRPr lang="en-US" sz="3000" dirty="0"/>
          </a:p>
        </p:txBody>
      </p:sp>
      <p:sp>
        <p:nvSpPr>
          <p:cNvPr id="3" name="Content Placeholder 2"/>
          <p:cNvSpPr>
            <a:spLocks noGrp="1"/>
          </p:cNvSpPr>
          <p:nvPr>
            <p:ph idx="1"/>
          </p:nvPr>
        </p:nvSpPr>
        <p:spPr>
          <a:xfrm>
            <a:off x="457200" y="1219200"/>
            <a:ext cx="8229600" cy="5562600"/>
          </a:xfrm>
        </p:spPr>
        <p:txBody>
          <a:bodyPr>
            <a:normAutofit/>
          </a:bodyPr>
          <a:lstStyle/>
          <a:p>
            <a:endParaRPr lang="en-US" sz="2400" dirty="0" smtClean="0"/>
          </a:p>
          <a:p>
            <a:r>
              <a:rPr lang="en-US" sz="2400" dirty="0" smtClean="0"/>
              <a:t>We use </a:t>
            </a:r>
            <a:r>
              <a:rPr lang="en-US" sz="2400" dirty="0"/>
              <a:t>novel survey data on </a:t>
            </a:r>
            <a:r>
              <a:rPr lang="en-US" sz="2400" b="1" dirty="0" smtClean="0"/>
              <a:t>work </a:t>
            </a:r>
            <a:r>
              <a:rPr lang="en-US" sz="2400" b="1" dirty="0"/>
              <a:t>and health expectations</a:t>
            </a:r>
            <a:r>
              <a:rPr lang="en-US" sz="2400" dirty="0"/>
              <a:t> </a:t>
            </a:r>
            <a:r>
              <a:rPr lang="en-US" sz="2400" dirty="0" smtClean="0"/>
              <a:t>of </a:t>
            </a:r>
            <a:r>
              <a:rPr lang="en-US" sz="2400" dirty="0"/>
              <a:t>healthy older workers participating in the </a:t>
            </a:r>
            <a:r>
              <a:rPr lang="en-US" sz="2400" b="1" dirty="0"/>
              <a:t>Vanguard Research Initiative (VRI)</a:t>
            </a:r>
            <a:r>
              <a:rPr lang="en-US" sz="2400" dirty="0"/>
              <a:t>. </a:t>
            </a:r>
            <a:endParaRPr lang="en-US" sz="2400" dirty="0" smtClean="0"/>
          </a:p>
          <a:p>
            <a:endParaRPr lang="en-US" sz="2400" dirty="0"/>
          </a:p>
          <a:p>
            <a:r>
              <a:rPr lang="en-US" sz="2400" dirty="0" smtClean="0"/>
              <a:t>In </a:t>
            </a:r>
            <a:r>
              <a:rPr lang="en-US" sz="2400" dirty="0"/>
              <a:t>the </a:t>
            </a:r>
            <a:r>
              <a:rPr lang="en-US" sz="2400" dirty="0" smtClean="0"/>
              <a:t>2015 VRI</a:t>
            </a:r>
            <a:r>
              <a:rPr lang="en-US" sz="2400" dirty="0"/>
              <a:t>, these </a:t>
            </a:r>
            <a:r>
              <a:rPr lang="en-US" sz="2400" dirty="0" err="1" smtClean="0"/>
              <a:t>Rs</a:t>
            </a:r>
            <a:r>
              <a:rPr lang="en-US" sz="2400" dirty="0" smtClean="0"/>
              <a:t> </a:t>
            </a:r>
            <a:r>
              <a:rPr lang="en-US" sz="2400" dirty="0"/>
              <a:t>were asked </a:t>
            </a:r>
            <a:r>
              <a:rPr lang="en-US" sz="2400" dirty="0" smtClean="0"/>
              <a:t>the </a:t>
            </a:r>
            <a:r>
              <a:rPr lang="en-US" sz="2400" b="1" dirty="0"/>
              <a:t>likelihood</a:t>
            </a:r>
            <a:r>
              <a:rPr lang="en-US" sz="2400" dirty="0"/>
              <a:t> (on a </a:t>
            </a:r>
            <a:r>
              <a:rPr lang="en-US" sz="2400" dirty="0" smtClean="0"/>
              <a:t>0-100% chance scale</a:t>
            </a:r>
            <a:r>
              <a:rPr lang="en-US" sz="2400" dirty="0"/>
              <a:t>) </a:t>
            </a:r>
            <a:r>
              <a:rPr lang="en-US" sz="2400" dirty="0" smtClean="0"/>
              <a:t>that they will be </a:t>
            </a:r>
            <a:r>
              <a:rPr lang="en-US" sz="2400" b="1" dirty="0"/>
              <a:t>working</a:t>
            </a:r>
            <a:r>
              <a:rPr lang="en-US" sz="2400" dirty="0"/>
              <a:t> to specified horizons (2 and 4 years) </a:t>
            </a:r>
            <a:r>
              <a:rPr lang="en-US" sz="2400" b="1" dirty="0"/>
              <a:t>under</a:t>
            </a:r>
            <a:r>
              <a:rPr lang="en-US" sz="2400" dirty="0"/>
              <a:t> alternative </a:t>
            </a:r>
            <a:r>
              <a:rPr lang="en-US" sz="2400" b="1" dirty="0"/>
              <a:t>health scenarios</a:t>
            </a:r>
            <a:r>
              <a:rPr lang="en-US" sz="2400" dirty="0"/>
              <a:t> (“high” and “</a:t>
            </a:r>
            <a:r>
              <a:rPr lang="en-US" sz="2400" dirty="0" smtClean="0"/>
              <a:t>low.”)</a:t>
            </a:r>
          </a:p>
          <a:p>
            <a:endParaRPr lang="en-US" sz="2400" dirty="0"/>
          </a:p>
          <a:p>
            <a:r>
              <a:rPr lang="en-US" sz="2400" dirty="0" smtClean="0"/>
              <a:t>They </a:t>
            </a:r>
            <a:r>
              <a:rPr lang="en-US" sz="2400" dirty="0"/>
              <a:t>also </a:t>
            </a:r>
            <a:r>
              <a:rPr lang="en-US" sz="2400" dirty="0" smtClean="0"/>
              <a:t>reported </a:t>
            </a:r>
            <a:r>
              <a:rPr lang="en-US" sz="2400" dirty="0"/>
              <a:t>their </a:t>
            </a:r>
            <a:r>
              <a:rPr lang="en-US" sz="2400" b="1" dirty="0"/>
              <a:t>unconditional likelihoods of working </a:t>
            </a:r>
            <a:r>
              <a:rPr lang="en-US" sz="2400" dirty="0"/>
              <a:t>to those horizons </a:t>
            </a:r>
            <a:r>
              <a:rPr lang="en-US" sz="2400" b="1" dirty="0" smtClean="0"/>
              <a:t>and </a:t>
            </a:r>
            <a:r>
              <a:rPr lang="en-US" sz="2400" b="1" dirty="0"/>
              <a:t>of entering those health states</a:t>
            </a:r>
            <a:r>
              <a:rPr lang="en-US" sz="2400" dirty="0"/>
              <a:t>.</a:t>
            </a:r>
          </a:p>
        </p:txBody>
      </p:sp>
    </p:spTree>
    <p:extLst>
      <p:ext uri="{BB962C8B-B14F-4D97-AF65-F5344CB8AC3E}">
        <p14:creationId xmlns:p14="http://schemas.microsoft.com/office/powerpoint/2010/main" val="75820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000" dirty="0" smtClean="0"/>
              <a:t>Example of Survey Questions</a:t>
            </a:r>
            <a:endParaRPr lang="en-US" sz="3000" dirty="0"/>
          </a:p>
        </p:txBody>
      </p:sp>
      <p:sp>
        <p:nvSpPr>
          <p:cNvPr id="3" name="Content Placeholder 2"/>
          <p:cNvSpPr>
            <a:spLocks noGrp="1"/>
          </p:cNvSpPr>
          <p:nvPr>
            <p:ph idx="1"/>
          </p:nvPr>
        </p:nvSpPr>
        <p:spPr>
          <a:xfrm>
            <a:off x="304800" y="990600"/>
            <a:ext cx="8534400" cy="5715000"/>
          </a:xfrm>
        </p:spPr>
        <p:txBody>
          <a:bodyPr>
            <a:normAutofit/>
          </a:bodyPr>
          <a:lstStyle/>
          <a:p>
            <a:endParaRPr lang="en-US" sz="2400" i="1" dirty="0" smtClean="0"/>
          </a:p>
          <a:p>
            <a:r>
              <a:rPr lang="en-US" sz="2400" b="1" i="1" dirty="0" smtClean="0"/>
              <a:t>Unconditional</a:t>
            </a:r>
            <a:r>
              <a:rPr lang="en-US" sz="2400" b="1" dirty="0" smtClean="0"/>
              <a:t> working probability  </a:t>
            </a:r>
            <a:endParaRPr lang="en-US" sz="2400" b="1" dirty="0"/>
          </a:p>
          <a:p>
            <a:pPr lvl="1">
              <a:buFont typeface="Wingdings" panose="05000000000000000000" pitchFamily="2" charset="2"/>
              <a:buChar char="Ø"/>
            </a:pPr>
            <a:r>
              <a:rPr lang="en-US" sz="2200" dirty="0">
                <a:latin typeface="Courier New" panose="02070309020205020404" pitchFamily="49" charset="0"/>
                <a:cs typeface="Courier New" panose="02070309020205020404" pitchFamily="49" charset="0"/>
              </a:rPr>
              <a:t>W</a:t>
            </a:r>
            <a:r>
              <a:rPr lang="en-US" sz="2200" dirty="0" smtClean="0">
                <a:latin typeface="Courier New" panose="02070309020205020404" pitchFamily="49" charset="0"/>
                <a:cs typeface="Courier New" panose="02070309020205020404" pitchFamily="49" charset="0"/>
              </a:rPr>
              <a:t>hat </a:t>
            </a:r>
            <a:r>
              <a:rPr lang="en-US" sz="2200" dirty="0">
                <a:latin typeface="Courier New" panose="02070309020205020404" pitchFamily="49" charset="0"/>
                <a:cs typeface="Courier New" panose="02070309020205020404" pitchFamily="49" charset="0"/>
              </a:rPr>
              <a:t>are the chances that you will be working for </a:t>
            </a:r>
            <a:r>
              <a:rPr lang="en-US" sz="2200" dirty="0" smtClean="0">
                <a:latin typeface="Courier New" panose="02070309020205020404" pitchFamily="49" charset="0"/>
                <a:cs typeface="Courier New" panose="02070309020205020404" pitchFamily="49" charset="0"/>
              </a:rPr>
              <a:t>pay </a:t>
            </a:r>
            <a:r>
              <a:rPr lang="en-US" sz="2200" dirty="0">
                <a:latin typeface="Courier New" panose="02070309020205020404" pitchFamily="49" charset="0"/>
                <a:cs typeface="Courier New" panose="02070309020205020404" pitchFamily="49" charset="0"/>
              </a:rPr>
              <a:t>2 [or 4] years from now? </a:t>
            </a:r>
            <a:r>
              <a:rPr lang="en-US" sz="2200" dirty="0" smtClean="0">
                <a:latin typeface="Courier New" panose="02070309020205020404" pitchFamily="49" charset="0"/>
                <a:cs typeface="Courier New" panose="02070309020205020404" pitchFamily="49" charset="0"/>
              </a:rPr>
              <a:t>[</a:t>
            </a:r>
            <a:r>
              <a:rPr lang="en-US" sz="2200" dirty="0">
                <a:latin typeface="Courier New" panose="02070309020205020404" pitchFamily="49" charset="0"/>
                <a:cs typeface="Courier New" panose="02070309020205020404" pitchFamily="49" charset="0"/>
              </a:rPr>
              <a:t>fill-in box</a:t>
            </a:r>
            <a:r>
              <a:rPr lang="en-US" sz="2200" dirty="0" smtClean="0">
                <a:latin typeface="Courier New" panose="02070309020205020404" pitchFamily="49" charset="0"/>
                <a:cs typeface="Courier New" panose="02070309020205020404" pitchFamily="49" charset="0"/>
              </a:rPr>
              <a:t>]%</a:t>
            </a:r>
            <a:endParaRPr lang="en-US" sz="2200" dirty="0">
              <a:latin typeface="Courier New" panose="02070309020205020404" pitchFamily="49" charset="0"/>
              <a:cs typeface="Courier New" panose="02070309020205020404" pitchFamily="49" charset="0"/>
            </a:endParaRPr>
          </a:p>
          <a:p>
            <a:endParaRPr lang="en-US" sz="2400" dirty="0" smtClean="0"/>
          </a:p>
          <a:p>
            <a:r>
              <a:rPr lang="en-US" sz="2400" b="1" dirty="0" smtClean="0"/>
              <a:t>Unconditional health probability </a:t>
            </a:r>
          </a:p>
          <a:p>
            <a:pPr lvl="1">
              <a:buFont typeface="Wingdings" panose="05000000000000000000" pitchFamily="2" charset="2"/>
              <a:buChar char="Ø"/>
            </a:pPr>
            <a:r>
              <a:rPr lang="en-US" sz="2200" dirty="0" smtClean="0">
                <a:latin typeface="Courier New" panose="02070309020205020404" pitchFamily="49" charset="0"/>
                <a:cs typeface="Courier New" panose="02070309020205020404" pitchFamily="49" charset="0"/>
              </a:rPr>
              <a:t>What </a:t>
            </a:r>
            <a:r>
              <a:rPr lang="en-US" sz="2200" dirty="0">
                <a:latin typeface="Courier New" panose="02070309020205020404" pitchFamily="49" charset="0"/>
                <a:cs typeface="Courier New" panose="02070309020205020404" pitchFamily="49" charset="0"/>
              </a:rPr>
              <a:t>are the chances that your health will be </a:t>
            </a:r>
            <a:r>
              <a:rPr lang="en-US" sz="2200" dirty="0" smtClean="0">
                <a:latin typeface="Courier New" panose="02070309020205020404" pitchFamily="49" charset="0"/>
                <a:cs typeface="Courier New" panose="02070309020205020404" pitchFamily="49" charset="0"/>
              </a:rPr>
              <a:t>good 2 </a:t>
            </a:r>
            <a:r>
              <a:rPr lang="en-US" sz="2200" dirty="0">
                <a:latin typeface="Courier New" panose="02070309020205020404" pitchFamily="49" charset="0"/>
                <a:cs typeface="Courier New" panose="02070309020205020404" pitchFamily="49" charset="0"/>
              </a:rPr>
              <a:t>[or 4] years from now? [fill-in box]% </a:t>
            </a:r>
          </a:p>
          <a:p>
            <a:endParaRPr lang="en-US" sz="2400" dirty="0" smtClean="0">
              <a:latin typeface="Courier New" panose="02070309020205020404" pitchFamily="49" charset="0"/>
              <a:cs typeface="Courier New" panose="02070309020205020404" pitchFamily="49" charset="0"/>
            </a:endParaRPr>
          </a:p>
          <a:p>
            <a:r>
              <a:rPr lang="en-US" sz="2400" b="1" i="1" dirty="0" smtClean="0"/>
              <a:t>Conditional</a:t>
            </a:r>
            <a:r>
              <a:rPr lang="en-US" sz="2400" b="1" dirty="0" smtClean="0"/>
              <a:t> working probability given health</a:t>
            </a:r>
          </a:p>
          <a:p>
            <a:pPr lvl="1">
              <a:buFont typeface="Wingdings" panose="05000000000000000000" pitchFamily="2" charset="2"/>
              <a:buChar char="Ø"/>
            </a:pPr>
            <a:r>
              <a:rPr lang="en-US" sz="2200" dirty="0" smtClean="0">
                <a:latin typeface="Courier New" panose="02070309020205020404" pitchFamily="49" charset="0"/>
                <a:cs typeface="Courier New" panose="02070309020205020404" pitchFamily="49" charset="0"/>
              </a:rPr>
              <a:t>If </a:t>
            </a:r>
            <a:r>
              <a:rPr lang="en-US" sz="2200" dirty="0">
                <a:latin typeface="Courier New" panose="02070309020205020404" pitchFamily="49" charset="0"/>
                <a:cs typeface="Courier New" panose="02070309020205020404" pitchFamily="49" charset="0"/>
              </a:rPr>
              <a:t>your health is good 2 [or 4] years from now, what are the chances that you will be working for pay? [fill-in box</a:t>
            </a:r>
            <a:r>
              <a:rPr lang="en-US" sz="2200" dirty="0" smtClean="0">
                <a:latin typeface="Courier New" panose="02070309020205020404" pitchFamily="49" charset="0"/>
                <a:cs typeface="Courier New" panose="02070309020205020404" pitchFamily="49" charset="0"/>
              </a:rPr>
              <a:t>]%</a:t>
            </a:r>
          </a:p>
          <a:p>
            <a:pPr marL="0" indent="0">
              <a:buNone/>
            </a:pPr>
            <a:endParaRPr lang="en-US" dirty="0"/>
          </a:p>
        </p:txBody>
      </p:sp>
    </p:spTree>
    <p:extLst>
      <p:ext uri="{BB962C8B-B14F-4D97-AF65-F5344CB8AC3E}">
        <p14:creationId xmlns:p14="http://schemas.microsoft.com/office/powerpoint/2010/main" val="116090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000" dirty="0" smtClean="0"/>
              <a:t>Vanguard Research Initiative (VRI)</a:t>
            </a:r>
            <a:endParaRPr lang="en-US" sz="3000" dirty="0"/>
          </a:p>
        </p:txBody>
      </p:sp>
      <p:sp>
        <p:nvSpPr>
          <p:cNvPr id="3" name="Content Placeholder 2"/>
          <p:cNvSpPr>
            <a:spLocks noGrp="1"/>
          </p:cNvSpPr>
          <p:nvPr>
            <p:ph idx="1"/>
          </p:nvPr>
        </p:nvSpPr>
        <p:spPr>
          <a:xfrm>
            <a:off x="304800" y="838200"/>
            <a:ext cx="8534400" cy="5867400"/>
          </a:xfrm>
        </p:spPr>
        <p:txBody>
          <a:bodyPr>
            <a:normAutofit lnSpcReduction="10000"/>
          </a:bodyPr>
          <a:lstStyle/>
          <a:p>
            <a:endParaRPr lang="en-US" sz="2400" dirty="0" smtClean="0"/>
          </a:p>
          <a:p>
            <a:endParaRPr lang="en-US" sz="2400" dirty="0" smtClean="0"/>
          </a:p>
          <a:p>
            <a:r>
              <a:rPr lang="en-US" sz="2400" dirty="0" smtClean="0"/>
              <a:t>The </a:t>
            </a:r>
            <a:r>
              <a:rPr lang="en-US" sz="2400" dirty="0"/>
              <a:t>VRI is a </a:t>
            </a:r>
            <a:r>
              <a:rPr lang="en-US" sz="2400" b="1" dirty="0"/>
              <a:t>survey-administrative linked</a:t>
            </a:r>
            <a:r>
              <a:rPr lang="en-US" sz="2400" dirty="0"/>
              <a:t> dataset on </a:t>
            </a:r>
            <a:r>
              <a:rPr lang="en-US" sz="2400" b="1" dirty="0"/>
              <a:t>older </a:t>
            </a:r>
            <a:r>
              <a:rPr lang="en-US" sz="2400" b="1" dirty="0" err="1" smtClean="0"/>
              <a:t>wealthholders</a:t>
            </a:r>
            <a:r>
              <a:rPr lang="en-US" sz="2400" dirty="0" smtClean="0"/>
              <a:t>. </a:t>
            </a:r>
          </a:p>
          <a:p>
            <a:endParaRPr lang="en-US" sz="2400" dirty="0" smtClean="0"/>
          </a:p>
          <a:p>
            <a:r>
              <a:rPr lang="en-US" sz="2400" dirty="0" err="1" smtClean="0"/>
              <a:t>Rs</a:t>
            </a:r>
            <a:r>
              <a:rPr lang="en-US" sz="2400" dirty="0" smtClean="0"/>
              <a:t> </a:t>
            </a:r>
            <a:r>
              <a:rPr lang="en-US" sz="2400" dirty="0"/>
              <a:t>are account holders at Vanguard with $10,000+ in financial </a:t>
            </a:r>
            <a:r>
              <a:rPr lang="en-US" sz="2400" dirty="0" smtClean="0"/>
              <a:t>assets, aged 55+, and web-survey eligible. </a:t>
            </a:r>
          </a:p>
          <a:p>
            <a:endParaRPr lang="en-US" sz="2400" dirty="0" smtClean="0"/>
          </a:p>
          <a:p>
            <a:r>
              <a:rPr lang="en-US" sz="2400" dirty="0" smtClean="0"/>
              <a:t>Approx. 3,000 </a:t>
            </a:r>
            <a:r>
              <a:rPr lang="en-US" sz="2400" dirty="0" err="1"/>
              <a:t>Rs</a:t>
            </a:r>
            <a:r>
              <a:rPr lang="en-US" sz="2400" dirty="0"/>
              <a:t> </a:t>
            </a:r>
            <a:r>
              <a:rPr lang="en-US" sz="2400" dirty="0" smtClean="0"/>
              <a:t>have completed </a:t>
            </a:r>
            <a:r>
              <a:rPr lang="en-US" sz="2400" b="1" dirty="0" smtClean="0"/>
              <a:t>four surveys, each on </a:t>
            </a:r>
            <a:r>
              <a:rPr lang="en-US" sz="2400" b="1" dirty="0"/>
              <a:t>a different aspect of retirement </a:t>
            </a:r>
            <a:r>
              <a:rPr lang="en-US" sz="2400" b="1" dirty="0" smtClean="0"/>
              <a:t>decision-making</a:t>
            </a:r>
            <a:r>
              <a:rPr lang="en-US" sz="2400" dirty="0" smtClean="0"/>
              <a:t>: </a:t>
            </a:r>
          </a:p>
          <a:p>
            <a:pPr lvl="1">
              <a:buFont typeface="Wingdings" panose="05000000000000000000" pitchFamily="2" charset="2"/>
              <a:buChar char="Ø"/>
            </a:pPr>
            <a:r>
              <a:rPr lang="en-US" sz="2400" dirty="0" smtClean="0"/>
              <a:t>(S1) Wealth; (S2) Long-term Care; (S3) Transfers; (S4) Labor.</a:t>
            </a:r>
            <a:endParaRPr lang="en-US" sz="2400" dirty="0"/>
          </a:p>
          <a:p>
            <a:endParaRPr lang="en-US" sz="2400" dirty="0" smtClean="0"/>
          </a:p>
          <a:p>
            <a:r>
              <a:rPr lang="en-US" sz="2400" dirty="0" smtClean="0"/>
              <a:t>Our </a:t>
            </a:r>
            <a:r>
              <a:rPr lang="en-US" sz="2400" dirty="0"/>
              <a:t>analysis is based </a:t>
            </a:r>
            <a:r>
              <a:rPr lang="en-US" sz="2400" dirty="0" smtClean="0"/>
              <a:t>on (S4), but uses covariates from all four surveys.</a:t>
            </a:r>
          </a:p>
          <a:p>
            <a:pPr marL="0" indent="0">
              <a:buNone/>
            </a:pPr>
            <a:endParaRPr lang="en-US" sz="2600" dirty="0" smtClean="0"/>
          </a:p>
          <a:p>
            <a:pPr marL="0" indent="0">
              <a:buNone/>
            </a:pPr>
            <a:endParaRPr lang="en-US" dirty="0"/>
          </a:p>
        </p:txBody>
      </p:sp>
    </p:spTree>
    <p:extLst>
      <p:ext uri="{BB962C8B-B14F-4D97-AF65-F5344CB8AC3E}">
        <p14:creationId xmlns:p14="http://schemas.microsoft.com/office/powerpoint/2010/main" val="2534693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000" dirty="0" smtClean="0"/>
              <a:t>Analytic Sample</a:t>
            </a:r>
            <a:endParaRPr lang="en-US" sz="3000" dirty="0"/>
          </a:p>
        </p:txBody>
      </p:sp>
      <p:sp>
        <p:nvSpPr>
          <p:cNvPr id="3" name="Content Placeholder 2"/>
          <p:cNvSpPr>
            <a:spLocks noGrp="1"/>
          </p:cNvSpPr>
          <p:nvPr>
            <p:ph idx="1"/>
          </p:nvPr>
        </p:nvSpPr>
        <p:spPr>
          <a:xfrm>
            <a:off x="304800" y="1066800"/>
            <a:ext cx="8534400" cy="5715000"/>
          </a:xfrm>
        </p:spPr>
        <p:txBody>
          <a:bodyPr>
            <a:normAutofit/>
          </a:bodyPr>
          <a:lstStyle/>
          <a:p>
            <a:endParaRPr lang="en-US" sz="2800" dirty="0" smtClean="0"/>
          </a:p>
          <a:p>
            <a:r>
              <a:rPr lang="en-US" sz="2400" b="1" dirty="0" smtClean="0"/>
              <a:t>Sample Selection</a:t>
            </a:r>
            <a:r>
              <a:rPr lang="en-US" sz="2400" dirty="0"/>
              <a:t> </a:t>
            </a:r>
            <a:r>
              <a:rPr lang="en-US" sz="2400" dirty="0" smtClean="0"/>
              <a:t>Respondents who</a:t>
            </a:r>
            <a:r>
              <a:rPr lang="en-US" sz="2400" dirty="0"/>
              <a:t>:</a:t>
            </a:r>
            <a:endParaRPr lang="en-US" sz="2400" dirty="0" smtClean="0"/>
          </a:p>
          <a:p>
            <a:pPr marL="571500" indent="-571500">
              <a:buFont typeface="+mj-lt"/>
              <a:buAutoNum type="arabicParenR"/>
            </a:pPr>
            <a:r>
              <a:rPr lang="en-US" sz="2400" dirty="0"/>
              <a:t>t</a:t>
            </a:r>
            <a:r>
              <a:rPr lang="en-US" sz="2400" dirty="0" smtClean="0"/>
              <a:t>ook </a:t>
            </a:r>
            <a:r>
              <a:rPr lang="en-US" sz="2400" dirty="0"/>
              <a:t>the first 4 </a:t>
            </a:r>
            <a:r>
              <a:rPr lang="en-US" sz="2400" dirty="0" smtClean="0"/>
              <a:t>surveys; </a:t>
            </a:r>
          </a:p>
          <a:p>
            <a:pPr marL="571500" indent="-571500">
              <a:buFont typeface="+mj-lt"/>
              <a:buAutoNum type="arabicParenR"/>
            </a:pPr>
            <a:r>
              <a:rPr lang="en-US" sz="2400" dirty="0"/>
              <a:t>w</a:t>
            </a:r>
            <a:r>
              <a:rPr lang="en-US" sz="2400" dirty="0" smtClean="0"/>
              <a:t>ere </a:t>
            </a:r>
            <a:r>
              <a:rPr lang="en-US" sz="2400" b="1" dirty="0" smtClean="0"/>
              <a:t>working</a:t>
            </a:r>
            <a:r>
              <a:rPr lang="en-US" sz="2400" dirty="0" smtClean="0"/>
              <a:t> in a career or bridge job at S4; </a:t>
            </a:r>
          </a:p>
          <a:p>
            <a:pPr marL="571500" indent="-571500">
              <a:buFont typeface="+mj-lt"/>
              <a:buAutoNum type="arabicParenR"/>
            </a:pPr>
            <a:r>
              <a:rPr lang="en-US" sz="2400" dirty="0"/>
              <a:t>g</a:t>
            </a:r>
            <a:r>
              <a:rPr lang="en-US" sz="2400" dirty="0" smtClean="0"/>
              <a:t>ave </a:t>
            </a:r>
            <a:r>
              <a:rPr lang="en-US" sz="2400" dirty="0"/>
              <a:t>complete and consistent responses to </a:t>
            </a:r>
            <a:r>
              <a:rPr lang="en-US" sz="2400" dirty="0" smtClean="0"/>
              <a:t>the expectations battery; </a:t>
            </a:r>
          </a:p>
          <a:p>
            <a:pPr marL="571500" indent="-571500">
              <a:buFont typeface="+mj-lt"/>
              <a:buAutoNum type="arabicParenR"/>
            </a:pPr>
            <a:r>
              <a:rPr lang="en-US" sz="2400" dirty="0"/>
              <a:t>r</a:t>
            </a:r>
            <a:r>
              <a:rPr lang="en-US" sz="2400" dirty="0" smtClean="0"/>
              <a:t>eported </a:t>
            </a:r>
            <a:r>
              <a:rPr lang="en-US" sz="2400" dirty="0"/>
              <a:t>being </a:t>
            </a:r>
            <a:r>
              <a:rPr lang="en-US" sz="2400" b="1" dirty="0"/>
              <a:t>in high </a:t>
            </a:r>
            <a:r>
              <a:rPr lang="en-US" sz="2400" b="1" dirty="0" smtClean="0"/>
              <a:t>health</a:t>
            </a:r>
            <a:r>
              <a:rPr lang="en-US" sz="2400" dirty="0" smtClean="0"/>
              <a:t> (E, VG, or G) </a:t>
            </a:r>
            <a:r>
              <a:rPr lang="en-US" sz="2400" dirty="0"/>
              <a:t>in </a:t>
            </a:r>
            <a:r>
              <a:rPr lang="en-US" sz="2400" dirty="0" smtClean="0"/>
              <a:t>S4. </a:t>
            </a:r>
          </a:p>
          <a:p>
            <a:pPr marL="0" indent="0">
              <a:buNone/>
            </a:pPr>
            <a:endParaRPr lang="en-US" sz="2400" dirty="0" smtClean="0"/>
          </a:p>
          <a:p>
            <a:r>
              <a:rPr lang="en-US" sz="2400" b="1" dirty="0" smtClean="0"/>
              <a:t>Analytic Sample(s)</a:t>
            </a:r>
          </a:p>
          <a:p>
            <a:pPr marL="514350" indent="-514350">
              <a:buFont typeface="+mj-lt"/>
              <a:buAutoNum type="arabicPeriod"/>
            </a:pPr>
            <a:r>
              <a:rPr lang="en-US" sz="2400" b="1" dirty="0" smtClean="0"/>
              <a:t>2-year sample: 970 </a:t>
            </a:r>
            <a:r>
              <a:rPr lang="en-US" sz="2400" b="1" dirty="0" err="1" smtClean="0"/>
              <a:t>Rs</a:t>
            </a:r>
            <a:r>
              <a:rPr lang="en-US" sz="2400" dirty="0" smtClean="0"/>
              <a:t>, 57-81</a:t>
            </a:r>
            <a:r>
              <a:rPr lang="en-US" sz="2400" dirty="0"/>
              <a:t>, </a:t>
            </a:r>
            <a:r>
              <a:rPr lang="en-US" sz="2400" dirty="0" smtClean="0"/>
              <a:t>working and in </a:t>
            </a:r>
            <a:r>
              <a:rPr lang="en-US" sz="2400" dirty="0"/>
              <a:t>high </a:t>
            </a:r>
            <a:r>
              <a:rPr lang="en-US" sz="2400" dirty="0" smtClean="0"/>
              <a:t>health.  </a:t>
            </a:r>
          </a:p>
          <a:p>
            <a:pPr marL="514350" indent="-514350">
              <a:buFont typeface="+mj-lt"/>
              <a:buAutoNum type="arabicPeriod"/>
            </a:pPr>
            <a:r>
              <a:rPr lang="en-US" sz="2400" b="1" dirty="0" smtClean="0"/>
              <a:t>4-year sample: 839 </a:t>
            </a:r>
            <a:r>
              <a:rPr lang="en-US" sz="2400" b="1" dirty="0" err="1" smtClean="0"/>
              <a:t>Rs</a:t>
            </a:r>
            <a:r>
              <a:rPr lang="en-US" sz="2400" dirty="0" smtClean="0"/>
              <a:t> from sample 1, who reported </a:t>
            </a:r>
            <a:r>
              <a:rPr lang="en-US" sz="2400" dirty="0"/>
              <a:t>a </a:t>
            </a:r>
            <a:r>
              <a:rPr lang="en-US" sz="2400" dirty="0" smtClean="0"/>
              <a:t>positive </a:t>
            </a:r>
            <a:r>
              <a:rPr lang="en-US" sz="2400" dirty="0"/>
              <a:t>probability of working in 2 </a:t>
            </a:r>
            <a:r>
              <a:rPr lang="en-US" sz="2400" dirty="0" smtClean="0"/>
              <a:t>years.</a:t>
            </a:r>
          </a:p>
          <a:p>
            <a:pPr marL="0" indent="0">
              <a:buNone/>
            </a:pPr>
            <a:endParaRPr lang="en-US" dirty="0"/>
          </a:p>
        </p:txBody>
      </p:sp>
    </p:spTree>
    <p:extLst>
      <p:ext uri="{BB962C8B-B14F-4D97-AF65-F5344CB8AC3E}">
        <p14:creationId xmlns:p14="http://schemas.microsoft.com/office/powerpoint/2010/main" val="2241695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000" dirty="0" smtClean="0"/>
              <a:t>Question 1: Health Projections in 4 Years</a:t>
            </a:r>
            <a:endParaRPr lang="en-US" sz="3000" dirty="0"/>
          </a:p>
        </p:txBody>
      </p:sp>
      <p:graphicFrame>
        <p:nvGraphicFramePr>
          <p:cNvPr id="6" name="Chart 5"/>
          <p:cNvGraphicFramePr>
            <a:graphicFrameLocks/>
          </p:cNvGraphicFramePr>
          <p:nvPr>
            <p:extLst>
              <p:ext uri="{D42A27DB-BD31-4B8C-83A1-F6EECF244321}">
                <p14:modId xmlns:p14="http://schemas.microsoft.com/office/powerpoint/2010/main" val="871881191"/>
              </p:ext>
            </p:extLst>
          </p:nvPr>
        </p:nvGraphicFramePr>
        <p:xfrm>
          <a:off x="1905000" y="1295400"/>
          <a:ext cx="54864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980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000" dirty="0" smtClean="0"/>
              <a:t>Question 2: Labor Supply </a:t>
            </a:r>
            <a:r>
              <a:rPr lang="en-US" sz="3000" dirty="0"/>
              <a:t>P</a:t>
            </a:r>
            <a:r>
              <a:rPr lang="en-US" sz="3000" dirty="0" smtClean="0"/>
              <a:t>rojections in 4 Years</a:t>
            </a:r>
            <a:endParaRPr lang="en-US" sz="3000" dirty="0"/>
          </a:p>
        </p:txBody>
      </p:sp>
      <p:graphicFrame>
        <p:nvGraphicFramePr>
          <p:cNvPr id="4" name="Chart 3"/>
          <p:cNvGraphicFramePr>
            <a:graphicFrameLocks/>
          </p:cNvGraphicFramePr>
          <p:nvPr>
            <p:extLst>
              <p:ext uri="{D42A27DB-BD31-4B8C-83A1-F6EECF244321}">
                <p14:modId xmlns:p14="http://schemas.microsoft.com/office/powerpoint/2010/main" val="4225954962"/>
              </p:ext>
            </p:extLst>
          </p:nvPr>
        </p:nvGraphicFramePr>
        <p:xfrm>
          <a:off x="1905000" y="1295400"/>
          <a:ext cx="54864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6201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1662</TotalTime>
  <Words>1048</Words>
  <Application>Microsoft Office PowerPoint</Application>
  <PresentationFormat>On-screen Show (4:3)</PresentationFormat>
  <Paragraphs>149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Courier New</vt:lpstr>
      <vt:lpstr>Wingdings</vt:lpstr>
      <vt:lpstr>Office Theme</vt:lpstr>
      <vt:lpstr>   Using Subjective Conditional Expectations to Estimate the Effect of Health on Retirement    </vt:lpstr>
      <vt:lpstr>Motivation</vt:lpstr>
      <vt:lpstr>Research Questions</vt:lpstr>
      <vt:lpstr>Approach</vt:lpstr>
      <vt:lpstr>Example of Survey Questions</vt:lpstr>
      <vt:lpstr>Vanguard Research Initiative (VRI)</vt:lpstr>
      <vt:lpstr>Analytic Sample</vt:lpstr>
      <vt:lpstr>Question 1: Health Projections in 4 Years</vt:lpstr>
      <vt:lpstr>Question 2: Labor Supply Projections in 4 Years</vt:lpstr>
      <vt:lpstr>Work &amp; Health Projections in 4 Years</vt:lpstr>
      <vt:lpstr>What if Everyone Were in High Health in 4 Years?</vt:lpstr>
      <vt:lpstr>What if Everyone Were in Low Health in 4 Years?</vt:lpstr>
      <vt:lpstr> Question 3: Average Subjective Ex Ante  Treatment Effect (ASATE) of Health on Work  </vt:lpstr>
      <vt:lpstr>Question 4: What if the Chances of Low Health Halved? (I)</vt:lpstr>
      <vt:lpstr>Quest. 4: What if the Chances of Low Health Halved? (II)</vt:lpstr>
      <vt:lpstr>Conclusion</vt:lpstr>
      <vt:lpstr>Extensions</vt:lpstr>
      <vt:lpstr>Additional Data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dc:creator>
  <cp:lastModifiedBy>Amy Grzybowski</cp:lastModifiedBy>
  <cp:revision>76</cp:revision>
  <dcterms:created xsi:type="dcterms:W3CDTF">2017-07-09T19:18:06Z</dcterms:created>
  <dcterms:modified xsi:type="dcterms:W3CDTF">2017-08-01T16:39:36Z</dcterms:modified>
</cp:coreProperties>
</file>