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74" r:id="rId4"/>
    <p:sldId id="292" r:id="rId5"/>
    <p:sldId id="259" r:id="rId6"/>
    <p:sldId id="275" r:id="rId7"/>
    <p:sldId id="282" r:id="rId8"/>
    <p:sldId id="276" r:id="rId9"/>
    <p:sldId id="260" r:id="rId10"/>
    <p:sldId id="281" r:id="rId11"/>
    <p:sldId id="279" r:id="rId12"/>
    <p:sldId id="261" r:id="rId13"/>
    <p:sldId id="286" r:id="rId14"/>
    <p:sldId id="294" r:id="rId15"/>
    <p:sldId id="29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ek Belbase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Care%20Network%20Size%20and%20Dementia%2030MAY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Help%20Shell%20Tables%2016MAY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Help%20Shell%20Tables%2016MAY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Help%20Shell%20Tables%2016MAY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Help%20Shell%20Tables%2016MAY2017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urageous\Administration\Executive\CRR\SSA%20-%202016%20Projects\Project%2017.05%20Representative%20Payee\XLS\Shell%20Tables\Helper%20Shell%20tables%2015MAY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Shell%20Tables\Well-being%20Shell%20Tables%2023MAY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5%20Representative%20Payee\XLS\Regression%20Results\Marginal%20Effects%20for%20Assistance%20with%20Financial%20Manage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63517060367447E-2"/>
          <c:y val="3.795185000248659E-2"/>
          <c:w val="0.92262681159420312"/>
          <c:h val="0.88241824090221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Average number of caregivers </c:v>
                </c:pt>
              </c:strCache>
            </c:strRef>
          </c:tx>
          <c:spPr>
            <a:solidFill>
              <a:srgbClr val="800000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5.1663507339360379E-3"/>
                  <c:y val="5.99418324179896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8C3-4482-BCC7-5BB8FB090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497175141243987E-3"/>
                  <c:y val="3.6508195227430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Sheet1!$B$10:$E$10</c:f>
              <c:strCache>
                <c:ptCount val="4"/>
                <c:pt idx="0">
                  <c:v>No impairment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Sheet1!$B$11:$E$11</c:f>
              <c:numCache>
                <c:formatCode>0.0</c:formatCode>
                <c:ptCount val="4"/>
                <c:pt idx="0">
                  <c:v>1.404112</c:v>
                </c:pt>
                <c:pt idx="1">
                  <c:v>1.6899219999999997</c:v>
                </c:pt>
                <c:pt idx="2">
                  <c:v>1.7720900000000002</c:v>
                </c:pt>
                <c:pt idx="3">
                  <c:v>2.2908029999999995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C3-4482-BCC7-5BB8FB090E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4585776"/>
        <c:axId val="304586336"/>
      </c:barChart>
      <c:catAx>
        <c:axId val="30458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/>
        </c:spPr>
        <c:crossAx val="304586336"/>
        <c:crosses val="autoZero"/>
        <c:auto val="1"/>
        <c:lblAlgn val="ctr"/>
        <c:lblOffset val="100"/>
        <c:noMultiLvlLbl val="0"/>
      </c:catAx>
      <c:valAx>
        <c:axId val="304586336"/>
        <c:scaling>
          <c:orientation val="minMax"/>
        </c:scaling>
        <c:delete val="0"/>
        <c:axPos val="l"/>
        <c:majorGridlines>
          <c:spPr>
            <a:ln w="3175"/>
          </c:spPr>
        </c:majorGridlines>
        <c:numFmt formatCode="0" sourceLinked="0"/>
        <c:majorTickMark val="out"/>
        <c:minorTickMark val="none"/>
        <c:tickLblPos val="nextTo"/>
        <c:spPr>
          <a:ln w="3175"/>
        </c:spPr>
        <c:crossAx val="30458577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0409740449114E-2"/>
          <c:y val="3.0551905149787312E-2"/>
          <c:w val="0.89125145815106455"/>
          <c:h val="0.801324711055854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00000"/>
            </a:solidFill>
            <a:ln w="317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800000"/>
              </a:solidFill>
              <a:ln w="3175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0-42B9-8016-06C4063DFF96}"/>
              </c:ext>
            </c:extLst>
          </c:dPt>
          <c:dLbls>
            <c:dLbl>
              <c:idx val="0"/>
              <c:layout>
                <c:manualLayout>
                  <c:x val="-4.6296296296296311E-3"/>
                  <c:y val="6.64848770770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60-42B9-8016-06C4063DFF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303967810869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60-42B9-8016-06C4063DFF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432098765432104E-3"/>
                  <c:y val="3.7129179170768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260-42B9-8016-06C4063DFF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201224846894163E-3"/>
                  <c:y val="1.403086786306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60-42B9-8016-06C4063DFF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'IADL '!$B$51:$F$51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'IADL '!$B$52:$F$52</c:f>
              <c:numCache>
                <c:formatCode>0%</c:formatCode>
                <c:ptCount val="5"/>
                <c:pt idx="0">
                  <c:v>0.22058823529411764</c:v>
                </c:pt>
                <c:pt idx="1">
                  <c:v>0.14309954751131226</c:v>
                </c:pt>
                <c:pt idx="2">
                  <c:v>0.13574660633484167</c:v>
                </c:pt>
                <c:pt idx="3">
                  <c:v>0.12273755656108601</c:v>
                </c:pt>
                <c:pt idx="4">
                  <c:v>0.3778280542986428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260-42B9-8016-06C4063DFF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4588576"/>
        <c:axId val="304589136"/>
      </c:barChart>
      <c:catAx>
        <c:axId val="304588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Number of IADLs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"/>
        </c:spPr>
        <c:crossAx val="304589136"/>
        <c:crossesAt val="0"/>
        <c:auto val="1"/>
        <c:lblAlgn val="ctr"/>
        <c:lblOffset val="100"/>
        <c:noMultiLvlLbl val="0"/>
      </c:catAx>
      <c:valAx>
        <c:axId val="304589136"/>
        <c:scaling>
          <c:orientation val="minMax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30458857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541362885194914"/>
          <c:y val="0.10292886908873233"/>
          <c:w val="0.50394235442791857"/>
          <c:h val="0.5967738407699037"/>
        </c:manualLayout>
      </c:layout>
      <c:pieChart>
        <c:varyColors val="1"/>
        <c:ser>
          <c:idx val="0"/>
          <c:order val="0"/>
          <c:spPr>
            <a:solidFill>
              <a:srgbClr val="800000"/>
            </a:solidFill>
            <a:ln w="31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BFBFBF"/>
              </a:solidFill>
              <a:ln w="3175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A7-45AF-8ABC-E6E39E7F8CFA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3175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A7-45AF-8ABC-E6E39E7F8CFA}"/>
              </c:ext>
            </c:extLst>
          </c:dPt>
          <c:dPt>
            <c:idx val="4"/>
            <c:bubble3D val="0"/>
            <c:spPr>
              <a:solidFill>
                <a:srgbClr val="800000"/>
              </a:solidFill>
              <a:ln w="3175">
                <a:solidFill>
                  <a:srgbClr val="8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A7-45AF-8ABC-E6E39E7F8CFA}"/>
              </c:ext>
            </c:extLst>
          </c:dPt>
          <c:dLbls>
            <c:dLbl>
              <c:idx val="0"/>
              <c:layout>
                <c:manualLayout>
                  <c:x val="7.407407407407407E-2"/>
                  <c:y val="-9.8684210526315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'Financial '!$B$121:$D$121</c:f>
              <c:strCache>
                <c:ptCount val="3"/>
                <c:pt idx="0">
                  <c:v>Received help </c:v>
                </c:pt>
                <c:pt idx="1">
                  <c:v>Sometimes received help </c:v>
                </c:pt>
                <c:pt idx="2">
                  <c:v>Did not receive help</c:v>
                </c:pt>
              </c:strCache>
            </c:strRef>
          </c:cat>
          <c:val>
            <c:numRef>
              <c:f>'Financial '!$B$122:$D$122</c:f>
              <c:numCache>
                <c:formatCode>0.0%</c:formatCode>
                <c:ptCount val="3"/>
                <c:pt idx="0">
                  <c:v>0.82613701784686244</c:v>
                </c:pt>
                <c:pt idx="1">
                  <c:v>4.2602187679907887E-2</c:v>
                </c:pt>
                <c:pt idx="2">
                  <c:v>0.13126079447322977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3A7-45AF-8ABC-E6E39E7F8C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2932098765432099"/>
          <c:y val="0.73885550490399232"/>
          <c:w val="0.49961723534558183"/>
          <c:h val="0.19489063867016621"/>
        </c:manualLayout>
      </c:layout>
      <c:overlay val="0"/>
      <c:spPr>
        <a:ln w="3175">
          <a:solidFill>
            <a:schemeClr val="bg1">
              <a:lumMod val="50000"/>
            </a:schemeClr>
          </a:solidFill>
        </a:ln>
      </c:spPr>
    </c:legend>
    <c:plotVisOnly val="1"/>
    <c:dispBlanksAs val="zero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950884611645775"/>
          <c:y val="0.1245806856379795"/>
          <c:w val="0.50676290463692031"/>
          <c:h val="0.60011396601740563"/>
        </c:manualLayout>
      </c:layout>
      <c:pieChart>
        <c:varyColors val="1"/>
        <c:ser>
          <c:idx val="0"/>
          <c:order val="0"/>
          <c:spPr>
            <a:ln w="31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BFBFBF"/>
              </a:solidFill>
              <a:ln w="3175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BD-4E06-A0BB-004A72C7E382}"/>
              </c:ext>
            </c:extLst>
          </c:dPt>
          <c:dPt>
            <c:idx val="1"/>
            <c:bubble3D val="0"/>
            <c:spPr>
              <a:solidFill>
                <a:srgbClr val="800000"/>
              </a:solidFill>
              <a:ln w="3175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BD-4E06-A0BB-004A72C7E382}"/>
              </c:ext>
            </c:extLst>
          </c:dPt>
          <c:dLbls>
            <c:dLbl>
              <c:idx val="0"/>
              <c:layout>
                <c:manualLayout>
                  <c:x val="9.8765432098765454E-2"/>
                  <c:y val="-0.113304093567251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'Financial '!$A$126:$A$127</c:f>
              <c:strCache>
                <c:ptCount val="2"/>
                <c:pt idx="0">
                  <c:v>Received help</c:v>
                </c:pt>
                <c:pt idx="1">
                  <c:v>Did not receive help</c:v>
                </c:pt>
              </c:strCache>
            </c:strRef>
          </c:cat>
          <c:val>
            <c:numRef>
              <c:f>'Financial '!$B$126:$B$127</c:f>
              <c:numCache>
                <c:formatCode>0%</c:formatCode>
                <c:ptCount val="2"/>
                <c:pt idx="0" formatCode="0.0%">
                  <c:v>0.85200000000000009</c:v>
                </c:pt>
                <c:pt idx="1">
                  <c:v>0.14700000000000002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6BD-4E06-A0BB-004A72C7E3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31440750461747841"/>
          <c:y val="0.79328780448496561"/>
          <c:w val="0.42473607465733443"/>
          <c:h val="0.12373658884744669"/>
        </c:manualLayout>
      </c:layout>
      <c:overlay val="0"/>
      <c:spPr>
        <a:ln w="3175">
          <a:solidFill>
            <a:schemeClr val="bg1">
              <a:lumMod val="50000"/>
            </a:schemeClr>
          </a:solidFill>
        </a:ln>
      </c:spPr>
    </c:legend>
    <c:plotVisOnly val="1"/>
    <c:dispBlanksAs val="zero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91878956306932"/>
          <c:y val="8.6893675857757049E-2"/>
          <c:w val="0.907849397237256"/>
          <c:h val="0.674584169951166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'Financial Helpers'!$W$4</c:f>
              <c:strCache>
                <c:ptCount val="1"/>
                <c:pt idx="0">
                  <c:v>Spouse</c:v>
                </c:pt>
              </c:strCache>
            </c:strRef>
          </c:tx>
          <c:spPr>
            <a:solidFill>
              <a:srgbClr val="800000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'Financial Helpers'!$X$3:$AA$3</c:f>
              <c:strCache>
                <c:ptCount val="4"/>
                <c:pt idx="0">
                  <c:v>No impairment 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'Financial Helpers'!$X$4:$AA$4</c:f>
              <c:numCache>
                <c:formatCode>0.0%</c:formatCode>
                <c:ptCount val="4"/>
                <c:pt idx="0">
                  <c:v>0.87069672131147569</c:v>
                </c:pt>
                <c:pt idx="1">
                  <c:v>0.60000000000000009</c:v>
                </c:pt>
                <c:pt idx="2">
                  <c:v>0.4251012145748988</c:v>
                </c:pt>
                <c:pt idx="3">
                  <c:v>0.40242669362992933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BB-4B96-B887-016BF55BC3B8}"/>
            </c:ext>
          </c:extLst>
        </c:ser>
        <c:ser>
          <c:idx val="1"/>
          <c:order val="1"/>
          <c:tx>
            <c:strRef>
              <c:f>'Financial Helpers'!$W$5</c:f>
              <c:strCache>
                <c:ptCount val="1"/>
                <c:pt idx="0">
                  <c:v>Daughter</c:v>
                </c:pt>
              </c:strCache>
            </c:strRef>
          </c:tx>
          <c:spPr>
            <a:solidFill>
              <a:srgbClr val="BFBFBF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'Financial Helpers'!$X$3:$AA$3</c:f>
              <c:strCache>
                <c:ptCount val="4"/>
                <c:pt idx="0">
                  <c:v>No impairment 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'Financial Helpers'!$X$5:$AA$5</c:f>
              <c:numCache>
                <c:formatCode>0.0%</c:formatCode>
                <c:ptCount val="4"/>
                <c:pt idx="0">
                  <c:v>7.2131147540983612E-2</c:v>
                </c:pt>
                <c:pt idx="1">
                  <c:v>0.20860215053763442</c:v>
                </c:pt>
                <c:pt idx="2">
                  <c:v>0.28238866396761148</c:v>
                </c:pt>
                <c:pt idx="3">
                  <c:v>0.35793731041456017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BB-4B96-B887-016BF55BC3B8}"/>
            </c:ext>
          </c:extLst>
        </c:ser>
        <c:ser>
          <c:idx val="2"/>
          <c:order val="2"/>
          <c:tx>
            <c:strRef>
              <c:f>'Financial Helpers'!$W$6</c:f>
              <c:strCache>
                <c:ptCount val="1"/>
                <c:pt idx="0">
                  <c:v>Son 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9.3137158406669751E-2"/>
                  <c:y val="4.1975629976671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60784313725488"/>
                      <c:h val="6.681099185003400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'Financial Helpers'!$X$3:$AA$3</c:f>
              <c:strCache>
                <c:ptCount val="4"/>
                <c:pt idx="0">
                  <c:v>No impairment 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'Financial Helpers'!$X$6:$AA$6</c:f>
              <c:numCache>
                <c:formatCode>0.0%</c:formatCode>
                <c:ptCount val="4"/>
                <c:pt idx="0">
                  <c:v>3.6065573770491806E-2</c:v>
                </c:pt>
                <c:pt idx="1">
                  <c:v>0.13118279569892471</c:v>
                </c:pt>
                <c:pt idx="2">
                  <c:v>0.1710526315789474</c:v>
                </c:pt>
                <c:pt idx="3">
                  <c:v>0.12436804853387259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BB-4B96-B887-016BF55BC3B8}"/>
            </c:ext>
          </c:extLst>
        </c:ser>
        <c:ser>
          <c:idx val="3"/>
          <c:order val="3"/>
          <c:tx>
            <c:strRef>
              <c:f>'Financial Helpers'!$W$7</c:f>
              <c:strCache>
                <c:ptCount val="1"/>
                <c:pt idx="0">
                  <c:v>Other relative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'Financial Helpers'!$X$3:$AA$3</c:f>
              <c:strCache>
                <c:ptCount val="4"/>
                <c:pt idx="0">
                  <c:v>No impairment 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'Financial Helpers'!$X$7:$AA$7</c:f>
              <c:numCache>
                <c:formatCode>0.00%</c:formatCode>
                <c:ptCount val="4"/>
                <c:pt idx="0" formatCode="0.0%">
                  <c:v>1.4959016393442623E-2</c:v>
                </c:pt>
                <c:pt idx="1">
                  <c:v>3.2258064516129045E-2</c:v>
                </c:pt>
                <c:pt idx="2" formatCode="0.0%">
                  <c:v>9.1093117408906868E-2</c:v>
                </c:pt>
                <c:pt idx="3" formatCode="0.0%">
                  <c:v>9.3023255813953501E-2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BB-4B96-B887-016BF55BC3B8}"/>
            </c:ext>
          </c:extLst>
        </c:ser>
        <c:ser>
          <c:idx val="4"/>
          <c:order val="4"/>
          <c:tx>
            <c:strRef>
              <c:f>'Financial Helpers'!$W$8</c:f>
              <c:strCache>
                <c:ptCount val="1"/>
                <c:pt idx="0">
                  <c:v>Other nonrelative </c:v>
                </c:pt>
              </c:strCache>
            </c:strRef>
          </c:tx>
          <c:spPr>
            <a:pattFill prst="wdUpDiag">
              <a:fgClr>
                <a:srgbClr val="800000"/>
              </a:fgClr>
              <a:bgClr>
                <a:schemeClr val="bg1"/>
              </a:bgClr>
            </a:patt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'Financial Helpers'!$X$3:$AA$3</c:f>
              <c:strCache>
                <c:ptCount val="4"/>
                <c:pt idx="0">
                  <c:v>No impairment </c:v>
                </c:pt>
                <c:pt idx="1">
                  <c:v>Impairment</c:v>
                </c:pt>
                <c:pt idx="2">
                  <c:v>Potential dementia </c:v>
                </c:pt>
                <c:pt idx="3">
                  <c:v>Established dementia </c:v>
                </c:pt>
              </c:strCache>
            </c:strRef>
          </c:cat>
          <c:val>
            <c:numRef>
              <c:f>'Financial Helpers'!$X$8:$AA$8</c:f>
              <c:numCache>
                <c:formatCode>0.00%</c:formatCode>
                <c:ptCount val="4"/>
                <c:pt idx="0" formatCode="0.0%">
                  <c:v>6.1475409836065581E-3</c:v>
                </c:pt>
                <c:pt idx="1">
                  <c:v>2.7956989247311829E-2</c:v>
                </c:pt>
                <c:pt idx="2" formatCode="0.0%">
                  <c:v>2.9352226720647776E-2</c:v>
                </c:pt>
                <c:pt idx="3" formatCode="0.0%">
                  <c:v>1.6177957532861477E-2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BBB-4B96-B887-016BF55BC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366928"/>
        <c:axId val="213367488"/>
      </c:barChart>
      <c:catAx>
        <c:axId val="21336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/>
        </c:spPr>
        <c:crossAx val="213367488"/>
        <c:crosses val="autoZero"/>
        <c:auto val="1"/>
        <c:lblAlgn val="ctr"/>
        <c:lblOffset val="100"/>
        <c:noMultiLvlLbl val="0"/>
      </c:catAx>
      <c:valAx>
        <c:axId val="213367488"/>
        <c:scaling>
          <c:orientation val="minMax"/>
          <c:max val="1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213366928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7.9411764705882362E-2"/>
          <c:y val="0.91832296340365049"/>
          <c:w val="0.91225490196078429"/>
          <c:h val="6.0689290465448714E-2"/>
        </c:manualLayout>
      </c:layout>
      <c:overlay val="0"/>
      <c:spPr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990966699882111E-2"/>
          <c:y val="3.4162202317703956E-2"/>
          <c:w val="0.90712569117445951"/>
          <c:h val="0.75559699774370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for paper'!$B$2</c:f>
              <c:strCache>
                <c:ptCount val="1"/>
                <c:pt idx="0">
                  <c:v>No impairment and no help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6.6036758035425622E-3"/>
                  <c:y val="1.0964912280701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006126339237631E-2"/>
                  <c:y val="1.8274853801169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408576874932621E-2"/>
                  <c:y val="1.0964912280701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553623385894476E-2"/>
                  <c:y val="1.438964865563756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861054567818184E-2"/>
                      <c:h val="7.7119883040935658E-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'Graphs for paper'!$A$3:$A$6</c:f>
              <c:strCache>
                <c:ptCount val="4"/>
                <c:pt idx="0">
                  <c:v>Skipping meals due to money </c:v>
                </c:pt>
                <c:pt idx="1">
                  <c:v>Not enough money to pay rent</c:v>
                </c:pt>
                <c:pt idx="2">
                  <c:v>Not enough money to pay utilitites</c:v>
                </c:pt>
                <c:pt idx="3">
                  <c:v>Not enough money to pay medical expenses </c:v>
                </c:pt>
              </c:strCache>
            </c:strRef>
          </c:cat>
          <c:val>
            <c:numRef>
              <c:f>'Graphs for paper'!$B$3:$B$6</c:f>
              <c:numCache>
                <c:formatCode>0%</c:formatCode>
                <c:ptCount val="4"/>
                <c:pt idx="0">
                  <c:v>8.9820000000000039E-3</c:v>
                </c:pt>
                <c:pt idx="1">
                  <c:v>2.2295300000000014E-2</c:v>
                </c:pt>
                <c:pt idx="2">
                  <c:v>3.238690000000001E-2</c:v>
                </c:pt>
                <c:pt idx="3">
                  <c:v>3.2663000000000011E-2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FF-46E1-8C2E-F79C0D67C268}"/>
            </c:ext>
          </c:extLst>
        </c:ser>
        <c:ser>
          <c:idx val="1"/>
          <c:order val="1"/>
          <c:tx>
            <c:strRef>
              <c:f>'Graphs for paper'!$C$2</c:f>
              <c:strCache>
                <c:ptCount val="1"/>
                <c:pt idx="0">
                  <c:v>Established  dementia and no help </c:v>
                </c:pt>
              </c:strCache>
            </c:strRef>
          </c:tx>
          <c:spPr>
            <a:solidFill>
              <a:srgbClr val="800000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layout>
                <c:manualLayout>
                  <c:x val="-7.095547768765873E-17"/>
                  <c:y val="8.8691796008869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FF-46E1-8C2E-F79C0D67C26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95547768765873E-17"/>
                  <c:y val="8.8691796008869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FF-46E1-8C2E-F79C0D67C26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'Graphs for paper'!$A$3:$A$6</c:f>
              <c:strCache>
                <c:ptCount val="4"/>
                <c:pt idx="0">
                  <c:v>Skipping meals due to money </c:v>
                </c:pt>
                <c:pt idx="1">
                  <c:v>Not enough money to pay rent</c:v>
                </c:pt>
                <c:pt idx="2">
                  <c:v>Not enough money to pay utilitites</c:v>
                </c:pt>
                <c:pt idx="3">
                  <c:v>Not enough money to pay medical expenses </c:v>
                </c:pt>
              </c:strCache>
            </c:strRef>
          </c:cat>
          <c:val>
            <c:numRef>
              <c:f>'Graphs for paper'!$C$3:$C$6</c:f>
              <c:numCache>
                <c:formatCode>0%</c:formatCode>
                <c:ptCount val="4"/>
                <c:pt idx="0">
                  <c:v>2.2058800000000007E-2</c:v>
                </c:pt>
                <c:pt idx="1">
                  <c:v>3.6764699999999997E-2</c:v>
                </c:pt>
                <c:pt idx="2">
                  <c:v>6.6176499999999999E-2</c:v>
                </c:pt>
                <c:pt idx="3">
                  <c:v>5.8823500000000001E-2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FF-46E1-8C2E-F79C0D67C268}"/>
            </c:ext>
          </c:extLst>
        </c:ser>
        <c:ser>
          <c:idx val="2"/>
          <c:order val="2"/>
          <c:tx>
            <c:strRef>
              <c:f>'Graphs for paper'!$D$2</c:f>
              <c:strCache>
                <c:ptCount val="1"/>
                <c:pt idx="0">
                  <c:v>Established dementia and help </c:v>
                </c:pt>
              </c:strCache>
            </c:strRef>
          </c:tx>
          <c:spPr>
            <a:solidFill>
              <a:srgbClr val="BFBFBF"/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5408576874932581E-2"/>
                  <c:y val="1.096505617718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9998148890877E-2"/>
                      <c:h val="6.980994152046782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106912297985585E-2"/>
                  <c:y val="1.438964866233826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803657292451325E-2"/>
                      <c:h val="7.711988304093565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3207351607085187E-2"/>
                  <c:y val="7.3099415204678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036758035425526E-3"/>
                  <c:y val="7.3099415204678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'Graphs for paper'!$A$3:$A$6</c:f>
              <c:strCache>
                <c:ptCount val="4"/>
                <c:pt idx="0">
                  <c:v>Skipping meals due to money </c:v>
                </c:pt>
                <c:pt idx="1">
                  <c:v>Not enough money to pay rent</c:v>
                </c:pt>
                <c:pt idx="2">
                  <c:v>Not enough money to pay utilitites</c:v>
                </c:pt>
                <c:pt idx="3">
                  <c:v>Not enough money to pay medical expenses </c:v>
                </c:pt>
              </c:strCache>
            </c:strRef>
          </c:cat>
          <c:val>
            <c:numRef>
              <c:f>'Graphs for paper'!$D$3:$D$6</c:f>
              <c:numCache>
                <c:formatCode>0%</c:formatCode>
                <c:ptCount val="4"/>
                <c:pt idx="0">
                  <c:v>4.2239000000000001E-3</c:v>
                </c:pt>
                <c:pt idx="1">
                  <c:v>1.8240300000000001E-2</c:v>
                </c:pt>
                <c:pt idx="2">
                  <c:v>2.9914499999999993E-2</c:v>
                </c:pt>
                <c:pt idx="3">
                  <c:v>2.9032300000000011E-2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FF-46E1-8C2E-F79C0D67C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24448"/>
        <c:axId val="213425008"/>
      </c:barChart>
      <c:catAx>
        <c:axId val="2134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/>
        </c:spPr>
        <c:crossAx val="213425008"/>
        <c:crosses val="autoZero"/>
        <c:auto val="1"/>
        <c:lblAlgn val="ctr"/>
        <c:lblOffset val="100"/>
        <c:noMultiLvlLbl val="0"/>
      </c:catAx>
      <c:valAx>
        <c:axId val="213425008"/>
        <c:scaling>
          <c:orientation val="minMax"/>
          <c:max val="8.0000000000000029E-2"/>
        </c:scaling>
        <c:delete val="0"/>
        <c:axPos val="l"/>
        <c:majorGridlines>
          <c:spPr>
            <a:ln w="3175"/>
          </c:spPr>
        </c:majorGridlines>
        <c:numFmt formatCode="0%" sourceLinked="1"/>
        <c:majorTickMark val="out"/>
        <c:minorTickMark val="none"/>
        <c:tickLblPos val="nextTo"/>
        <c:spPr>
          <a:ln w="3175"/>
        </c:spPr>
        <c:crossAx val="213424448"/>
        <c:crosses val="autoZero"/>
        <c:crossBetween val="between"/>
        <c:majorUnit val="2.0000000000000007E-2"/>
      </c:valAx>
    </c:plotArea>
    <c:legend>
      <c:legendPos val="r"/>
      <c:layout>
        <c:manualLayout>
          <c:xMode val="edge"/>
          <c:yMode val="edge"/>
          <c:x val="8.6985386872076575E-2"/>
          <c:y val="7.3284753879449299E-2"/>
          <c:w val="0.47941709283121331"/>
          <c:h val="0.18175766680480729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06502388530879"/>
          <c:y val="5.0925925925925923E-2"/>
          <c:w val="0.43844613705944058"/>
          <c:h val="0.808695683872849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E0000"/>
            </a:solidFill>
            <a:ln w="3175">
              <a:solidFill>
                <a:schemeClr val="tx1"/>
              </a:solidFill>
            </a:ln>
          </c:spPr>
          <c:invertIfNegative val="0"/>
          <c:dLbls>
            <c:dLbl>
              <c:idx val="6"/>
              <c:layout>
                <c:manualLayout>
                  <c:x val="-7.4250833933332712E-3"/>
                  <c:y val="-2.12188906800333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32050727642976E-3"/>
                  <c:y val="-6.9444444444444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602420801698249E-2"/>
                      <c:h val="5.601851851851850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'Financial Wellbeing'!$A$31:$A$38</c:f>
              <c:strCache>
                <c:ptCount val="8"/>
                <c:pt idx="0">
                  <c:v>White</c:v>
                </c:pt>
                <c:pt idx="1">
                  <c:v>Proxy </c:v>
                </c:pt>
                <c:pt idx="2">
                  <c:v>Log of income</c:v>
                </c:pt>
                <c:pt idx="3">
                  <c:v>Lives in metropolitan area </c:v>
                </c:pt>
                <c:pt idx="4">
                  <c:v>Number of health conditions</c:v>
                </c:pt>
                <c:pt idx="5">
                  <c:v>Number of ADLs</c:v>
                </c:pt>
                <c:pt idx="6">
                  <c:v>Established dementia and financial help</c:v>
                </c:pt>
                <c:pt idx="7">
                  <c:v>Established dementia   </c:v>
                </c:pt>
              </c:strCache>
            </c:strRef>
          </c:cat>
          <c:val>
            <c:numRef>
              <c:f>'Financial Wellbeing'!$B$31:$B$38</c:f>
              <c:numCache>
                <c:formatCode>0.0%</c:formatCode>
                <c:ptCount val="8"/>
                <c:pt idx="0">
                  <c:v>-5.5000000000000014E-2</c:v>
                </c:pt>
                <c:pt idx="1">
                  <c:v>-4.3999999999999997E-2</c:v>
                </c:pt>
                <c:pt idx="2">
                  <c:v>-3.0000000000000002E-2</c:v>
                </c:pt>
                <c:pt idx="3">
                  <c:v>1.6000000000000007E-2</c:v>
                </c:pt>
                <c:pt idx="4">
                  <c:v>9.0000000000000028E-3</c:v>
                </c:pt>
                <c:pt idx="5">
                  <c:v>8.0000000000000054E-3</c:v>
                </c:pt>
                <c:pt idx="6">
                  <c:v>-9.9000000000000046E-2</c:v>
                </c:pt>
                <c:pt idx="7">
                  <c:v>7.0999999999999994E-2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D9-4253-B74E-43304D1D8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27248"/>
        <c:axId val="213427808"/>
      </c:barChart>
      <c:catAx>
        <c:axId val="2134272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3175"/>
        </c:spPr>
        <c:crossAx val="213427808"/>
        <c:crosses val="autoZero"/>
        <c:auto val="1"/>
        <c:lblAlgn val="ctr"/>
        <c:lblOffset val="300"/>
        <c:noMultiLvlLbl val="0"/>
      </c:catAx>
      <c:valAx>
        <c:axId val="213427808"/>
        <c:scaling>
          <c:orientation val="minMax"/>
        </c:scaling>
        <c:delete val="0"/>
        <c:axPos val="b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213427248"/>
        <c:crosses val="autoZero"/>
        <c:crossBetween val="between"/>
        <c:majorUnit val="4.0000000000000015E-2"/>
      </c:valAx>
      <c:spPr>
        <a:ln w="3175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</cdr:x>
      <cdr:y>0.10837</cdr:y>
    </cdr:from>
    <cdr:to>
      <cdr:x>0.17941</cdr:x>
      <cdr:y>0.13745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>
          <a:off x="777240" y="393462"/>
          <a:ext cx="152391" cy="105581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DD480-C67A-4E08-9ED7-31C96B48EB62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42493-D8ED-4EEC-972A-CE97AEE8E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2493-D8ED-4EEC-972A-CE97AEE8E85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5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3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5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6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E8F8-7AE5-4B9D-BE12-31D5F9B467FD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A12C-7F56-48F9-9A71-231903329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Dementia, Help with Financial Management, and Financial Well-Being</a:t>
            </a:r>
            <a:br>
              <a:rPr lang="en-US" i="1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7" name="Picture 6" descr="CRR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034175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>
                <a:latin typeface="Times New Roman"/>
                <a:cs typeface="Times New Roman"/>
              </a:rPr>
              <a:t>Geoffrey T. </a:t>
            </a:r>
            <a:r>
              <a:rPr lang="en-US" sz="1600" b="1" dirty="0" err="1" smtClean="0">
                <a:latin typeface="Times New Roman"/>
                <a:cs typeface="Times New Roman"/>
              </a:rPr>
              <a:t>Sanzenbacher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dirty="0" err="1" smtClean="0">
                <a:latin typeface="Times New Roman"/>
                <a:cs typeface="Times New Roman"/>
              </a:rPr>
              <a:t>Anek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Belbase</a:t>
            </a:r>
            <a:endParaRPr lang="en-US" sz="1600" dirty="0">
              <a:latin typeface="Times New Roman"/>
              <a:cs typeface="Times New Roman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Center for Retirement Research at Boston College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Annual Retirement Research Consortium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Washington, DC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August 3, 2017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82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" y="274904"/>
            <a:ext cx="8931813" cy="1172896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those with established dementia, the network often helps with multiple IADLs.</a:t>
            </a:r>
            <a:endParaRPr lang="en-US" sz="38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178539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Share of Respondents with Established Dementia and Number of Assisted IADLs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2437" y="5979407"/>
            <a:ext cx="70779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43075"/>
              </p:ext>
            </p:extLst>
          </p:nvPr>
        </p:nvGraphicFramePr>
        <p:xfrm>
          <a:off x="2286000" y="2353490"/>
          <a:ext cx="457200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" y="533400"/>
            <a:ext cx="8943733" cy="6397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This assistance often includes help managing finances.</a:t>
            </a:r>
            <a:endParaRPr lang="en-US" sz="38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542480"/>
              </p:ext>
            </p:extLst>
          </p:nvPr>
        </p:nvGraphicFramePr>
        <p:xfrm>
          <a:off x="105419" y="2849433"/>
          <a:ext cx="4437362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152528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Share of Those Who Have Simple Banking Matters and Who Receive Help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(Observations = 1,737)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52528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Share of Those Who Have Complicated Banking Matters and Who Receive Help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(Observations =345)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2437" y="5814412"/>
            <a:ext cx="7077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Note: For complicated money matters, individuals only asked if they had help or not.</a:t>
            </a:r>
            <a:endParaRPr lang="en-US" sz="105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240387"/>
              </p:ext>
            </p:extLst>
          </p:nvPr>
        </p:nvGraphicFramePr>
        <p:xfrm>
          <a:off x="419100" y="2375419"/>
          <a:ext cx="411480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486297"/>
              </p:ext>
            </p:extLst>
          </p:nvPr>
        </p:nvGraphicFramePr>
        <p:xfrm>
          <a:off x="4572000" y="2309421"/>
          <a:ext cx="411480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4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60" y="510256"/>
            <a:ext cx="892834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individuals move from no impairment to dementia, children replace spouses as helpers.</a:t>
            </a:r>
            <a:endParaRPr lang="en-US" sz="38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0" y="201087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Share Helping with Simple Money Matters, by Relationship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376941"/>
              </p:ext>
            </p:extLst>
          </p:nvPr>
        </p:nvGraphicFramePr>
        <p:xfrm>
          <a:off x="2042160" y="2362200"/>
          <a:ext cx="5181600" cy="363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438" y="5989681"/>
            <a:ext cx="70707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" y="533400"/>
            <a:ext cx="8931813" cy="10668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Those without help appear worse financially, but those with help look like those with no impairment.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655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Share of People With Financial Problems by Impairment Status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8" name="Picture 7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438" y="5989681"/>
            <a:ext cx="70707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096539"/>
              </p:ext>
            </p:extLst>
          </p:nvPr>
        </p:nvGraphicFramePr>
        <p:xfrm>
          <a:off x="1790699" y="2459507"/>
          <a:ext cx="5562601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2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6" y="533400"/>
            <a:ext cx="8916573" cy="10668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correlation between help and financial well-being could be explained by other factors.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2187" y="2057400"/>
            <a:ext cx="8931813" cy="4038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example, if those with access to financial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assistance are more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educated,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their higher financial well-being might simply reflect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fact.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take such factors into account, this project estimates the relationship using linear regression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regression takes into account variables like race, marital status, income, age, and education.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" y="152400"/>
            <a:ext cx="8916573" cy="12493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Controlling for individual-level differences, financial help still related to fewer problems.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1725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Effect of Select Variables on Probability of Experiencing Financial Hardship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2438" y="5814412"/>
            <a:ext cx="70707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Note: Regression also controls for education, marital status, age, and status as Hispanic or black.</a:t>
            </a:r>
            <a:endParaRPr lang="en-US" sz="105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89384"/>
              </p:ext>
            </p:extLst>
          </p:nvPr>
        </p:nvGraphicFramePr>
        <p:xfrm>
          <a:off x="1219200" y="2479353"/>
          <a:ext cx="6324599" cy="3211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2946998"/>
            <a:ext cx="4876800" cy="363728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2187" y="-76200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76200" y="1641609"/>
            <a:ext cx="9067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28650" lvl="1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One </a:t>
            </a:r>
            <a:r>
              <a:rPr lang="en-US" sz="2600" dirty="0">
                <a:latin typeface="Times New Roman"/>
                <a:cs typeface="Times New Roman"/>
              </a:rPr>
              <a:t>reason the Representative Payee Program may be used infrequently by those with dementia is that they have other sources of assistance with finances.</a:t>
            </a:r>
          </a:p>
          <a:p>
            <a:pPr marL="628650" lvl="1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/>
              <a:cs typeface="Times New Roman"/>
            </a:endParaRPr>
          </a:p>
          <a:p>
            <a:pPr marL="628650" lvl="1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Because </a:t>
            </a:r>
            <a:r>
              <a:rPr lang="en-US" sz="2600" dirty="0">
                <a:latin typeface="Times New Roman"/>
                <a:cs typeface="Times New Roman"/>
              </a:rPr>
              <a:t>that assistance </a:t>
            </a:r>
            <a:r>
              <a:rPr lang="en-US" sz="2600" dirty="0" smtClean="0">
                <a:latin typeface="Times New Roman"/>
                <a:cs typeface="Times New Roman"/>
              </a:rPr>
              <a:t>appears to be preventing </a:t>
            </a:r>
            <a:r>
              <a:rPr lang="en-US" sz="2600" dirty="0">
                <a:latin typeface="Times New Roman"/>
                <a:cs typeface="Times New Roman"/>
              </a:rPr>
              <a:t>financial distress, families may </a:t>
            </a:r>
            <a:r>
              <a:rPr lang="en-US" sz="2600" dirty="0" smtClean="0">
                <a:latin typeface="Times New Roman"/>
                <a:cs typeface="Times New Roman"/>
              </a:rPr>
              <a:t>not feel </a:t>
            </a:r>
            <a:r>
              <a:rPr lang="en-US" sz="2600" dirty="0">
                <a:latin typeface="Times New Roman"/>
                <a:cs typeface="Times New Roman"/>
              </a:rPr>
              <a:t>the need to utilize the </a:t>
            </a:r>
            <a:r>
              <a:rPr lang="en-US" sz="2600" dirty="0" smtClean="0">
                <a:latin typeface="Times New Roman"/>
                <a:cs typeface="Times New Roman"/>
              </a:rPr>
              <a:t>program.</a:t>
            </a:r>
          </a:p>
          <a:p>
            <a:pPr marL="628650" lvl="1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lvl="1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For the minority of individuals who do not have help, financial hardship appears to be an issue.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8" name="Picture 7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-7545" y="1481166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Beneficiaries with dementia pose a challenge to Social Security’s Representative Payee Program:</a:t>
            </a:r>
          </a:p>
          <a:p>
            <a:pPr marL="1085850" lvl="1" indent="-457200" eaLnBrk="0" hangingPunct="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With help, many can manage their finances; but</a:t>
            </a:r>
          </a:p>
          <a:p>
            <a:pPr marL="1085850" lvl="1" indent="-457200" eaLnBrk="0" hangingPunct="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Without help, a payee is needed to avert risk of abuse.</a:t>
            </a:r>
          </a:p>
          <a:p>
            <a:pPr marL="628650" lvl="1" eaLnBrk="0" hangingPunct="0"/>
            <a:endParaRPr lang="en-US" sz="2600" dirty="0" smtClean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err="1" smtClean="0">
                <a:latin typeface="Times New Roman"/>
                <a:cs typeface="Times New Roman"/>
              </a:rPr>
              <a:t>Belbase</a:t>
            </a:r>
            <a:r>
              <a:rPr lang="en-US" sz="2600" dirty="0" smtClean="0">
                <a:latin typeface="Times New Roman"/>
                <a:cs typeface="Times New Roman"/>
              </a:rPr>
              <a:t> and </a:t>
            </a:r>
            <a:r>
              <a:rPr lang="en-US" sz="2600" dirty="0" err="1" smtClean="0">
                <a:latin typeface="Times New Roman"/>
                <a:cs typeface="Times New Roman"/>
              </a:rPr>
              <a:t>Sanzenbacher</a:t>
            </a:r>
            <a:r>
              <a:rPr lang="en-US" sz="2600" dirty="0" smtClean="0">
                <a:latin typeface="Times New Roman"/>
                <a:cs typeface="Times New Roman"/>
              </a:rPr>
              <a:t> (2016) show payee use is uncommon, but that informal help </a:t>
            </a:r>
            <a:r>
              <a:rPr lang="en-US" sz="2600" i="1" dirty="0" smtClean="0">
                <a:latin typeface="Times New Roman"/>
                <a:cs typeface="Times New Roman"/>
              </a:rPr>
              <a:t>may</a:t>
            </a:r>
            <a:r>
              <a:rPr lang="en-US" sz="2600" dirty="0" smtClean="0">
                <a:latin typeface="Times New Roman"/>
                <a:cs typeface="Times New Roman"/>
              </a:rPr>
              <a:t> be available.</a:t>
            </a:r>
          </a:p>
          <a:p>
            <a:pPr marL="171450" eaLnBrk="0" hangingPunct="0">
              <a:spcBef>
                <a:spcPts val="0"/>
              </a:spcBef>
            </a:pPr>
            <a:endParaRPr lang="en-US" sz="2600" dirty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This project investigates the role of that informal help in managing the finances of retirees with dementia.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164010"/>
            <a:ext cx="9004300" cy="820737"/>
          </a:xfrm>
        </p:spPr>
        <p:txBody>
          <a:bodyPr>
            <a:normAutofit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Introduction to project</a:t>
            </a:r>
          </a:p>
        </p:txBody>
      </p:sp>
      <p:pic>
        <p:nvPicPr>
          <p:cNvPr id="9" name="Picture 8" descr="CRR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3608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This project uses the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National Health and Aging Trends Survey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(NHATS).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74713"/>
            <a:ext cx="8915400" cy="4525963"/>
          </a:xfrm>
        </p:spPr>
        <p:txBody>
          <a:bodyPr anchor="ctr">
            <a:normAutofit/>
          </a:bodyPr>
          <a:lstStyle/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NHATS is a nationally representative, longitudinal sample of Medicare beneficiaries beginning in 2011. </a:t>
            </a:r>
          </a:p>
          <a:p>
            <a:pPr marL="344488" indent="-344488"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NHATS collects data on demographics, economic characteristics, health and functioning, and caregivers. </a:t>
            </a:r>
          </a:p>
          <a:p>
            <a:pPr marL="344488" indent="-344488"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sample used in this analysis consists of 7,363 respondents living in community.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1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8912524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analysis proceeds in three steps.</a:t>
            </a:r>
            <a:endParaRPr lang="en-US" sz="38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09600" y="1707178"/>
            <a:ext cx="1676400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1691789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individuals in various stages of cognitive impairment and dementia.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100626"/>
            <a:ext cx="1676400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059358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whether individuals with dementia have help with finances.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548426"/>
            <a:ext cx="1676400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3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2980" y="4517648"/>
            <a:ext cx="62110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financial well-being of those with and without help.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264330"/>
            <a:ext cx="8931813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Step 1: To identify people with dementia in NHATS, we build on Kasper et al. (2016).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87" y="1743439"/>
            <a:ext cx="8931813" cy="4035350"/>
          </a:xfrm>
        </p:spPr>
        <p:txBody>
          <a:bodyPr anchor="ctr">
            <a:normAutofit/>
          </a:bodyPr>
          <a:lstStyle/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Kasper et al. algorithm labels respondents as having No Impairment, Possible Dementia, or Probable Dementia.</a:t>
            </a:r>
          </a:p>
          <a:p>
            <a:pPr marL="344488" indent="-344488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Their algorithm uses self-reported dementia diagnosis, a dementia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creening interview, and cognitive tests.</a:t>
            </a:r>
          </a:p>
          <a:p>
            <a:pPr marL="344488" indent="-344488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4488" indent="-344488"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project classifies respondents as having Impairment, Potential Dementia, or Established Dementia based on the frequency and severity of their dementia label. 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2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87" y="1715380"/>
            <a:ext cx="8916573" cy="4125205"/>
          </a:xfrm>
        </p:spPr>
        <p:txBody>
          <a:bodyPr anchor="ctr"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Respondents were asked about assistance with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ctivities of Daily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iving (ADLs) and Instrumental Activities of Daily Living (IADLs), which includes money management.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respondents say they needed assistance they were then asked who helped them and the nature of their relationship.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6947" y="264330"/>
            <a:ext cx="89318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Step 2: NHATS has comprehensive information on respondents’ care network.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435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87" y="1750510"/>
            <a:ext cx="8931813" cy="4221163"/>
          </a:xfrm>
        </p:spPr>
        <p:txBody>
          <a:bodyPr anchor="ctr"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Individuals are asked if they received help with simple banking matters, like paying bills.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Respondents are also asked if they had more complicated money matters, like managing retirement accounts and, if so, whether they received help with them.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6947" y="264330"/>
            <a:ext cx="89318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Step 2 (cont’d): The NHATS asks about two different kinds of financial assistance.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432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187" y="1447800"/>
            <a:ext cx="8916573" cy="4525963"/>
          </a:xfrm>
        </p:spPr>
        <p:txBody>
          <a:bodyPr anchor="ctr"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Skipping meals due to lack of money;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having enough money to pay rent;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having enough money to pay utility bills; and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having enough money to cover medical bills.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6947" y="264330"/>
            <a:ext cx="89318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Step 3: The NHATS provide several measures of financial well-being.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41156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" y="273421"/>
            <a:ext cx="8933322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People’s care networks grow as dementia becomes more severe.</a:t>
            </a:r>
            <a:endParaRPr lang="en-US" sz="38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6" name="Picture 5" descr="CR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57752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0960" y="1767133"/>
            <a:ext cx="906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Average Number of People Providing Some Kind of Assistance, by Dementia 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2437" y="5981048"/>
            <a:ext cx="70779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Authors’ calculation from the NHATS, 2011-2014.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761718"/>
              </p:ext>
            </p:extLst>
          </p:nvPr>
        </p:nvGraphicFramePr>
        <p:xfrm>
          <a:off x="2286000" y="2233426"/>
          <a:ext cx="4572000" cy="347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10284</TotalTime>
  <Words>917</Words>
  <Application>Microsoft Office PowerPoint</Application>
  <PresentationFormat>On-screen Show (4:3)</PresentationFormat>
  <Paragraphs>132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Scala-Regular</vt:lpstr>
      <vt:lpstr>Times New Roman</vt:lpstr>
      <vt:lpstr>Office Theme</vt:lpstr>
      <vt:lpstr>Dementia, Help with Financial Management, and Financial Well-Being </vt:lpstr>
      <vt:lpstr>Introduction to project</vt:lpstr>
      <vt:lpstr>This project uses the National Health and Aging Trends Survey (NHATS).</vt:lpstr>
      <vt:lpstr>The analysis proceeds in three steps.</vt:lpstr>
      <vt:lpstr>Step 1: To identify people with dementia in NHATS, we build on Kasper et al. (2016).</vt:lpstr>
      <vt:lpstr>PowerPoint Presentation</vt:lpstr>
      <vt:lpstr>PowerPoint Presentation</vt:lpstr>
      <vt:lpstr>PowerPoint Presentation</vt:lpstr>
      <vt:lpstr>People’s care networks grow as dementia becomes more severe.</vt:lpstr>
      <vt:lpstr>For those with established dementia, the network often helps with multiple IADLs.</vt:lpstr>
      <vt:lpstr>This assistance often includes help managing finances.</vt:lpstr>
      <vt:lpstr>As individuals move from no impairment to dementia, children replace spouses as helpers.</vt:lpstr>
      <vt:lpstr>Those without help appear worse financially, but those with help look like those with no impairment.</vt:lpstr>
      <vt:lpstr>The correlation between help and financial well-being could be explained by other factors.</vt:lpstr>
      <vt:lpstr>Controlling for individual-level differences, financial help still related to fewer problems.</vt:lpstr>
      <vt:lpstr>Conclusion</vt:lpstr>
    </vt:vector>
  </TitlesOfParts>
  <Company>Boston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Walters</dc:creator>
  <cp:lastModifiedBy>Amy Grzybowski</cp:lastModifiedBy>
  <cp:revision>177</cp:revision>
  <dcterms:created xsi:type="dcterms:W3CDTF">2017-05-31T19:44:09Z</dcterms:created>
  <dcterms:modified xsi:type="dcterms:W3CDTF">2017-08-01T18:14:14Z</dcterms:modified>
</cp:coreProperties>
</file>