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6" r:id="rId2"/>
    <p:sldId id="375" r:id="rId3"/>
    <p:sldId id="377" r:id="rId4"/>
    <p:sldId id="378" r:id="rId5"/>
    <p:sldId id="379" r:id="rId6"/>
    <p:sldId id="381" r:id="rId7"/>
    <p:sldId id="382" r:id="rId8"/>
    <p:sldId id="383" r:id="rId9"/>
    <p:sldId id="387" r:id="rId10"/>
    <p:sldId id="388" r:id="rId11"/>
    <p:sldId id="390" r:id="rId12"/>
    <p:sldId id="395" r:id="rId13"/>
    <p:sldId id="391" r:id="rId14"/>
    <p:sldId id="392" r:id="rId15"/>
    <p:sldId id="393" r:id="rId16"/>
    <p:sldId id="394" r:id="rId17"/>
    <p:sldId id="396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  <p15:guide id="3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6565"/>
    <a:srgbClr val="FF4747"/>
    <a:srgbClr val="FFD5D5"/>
    <a:srgbClr val="FFABAB"/>
    <a:srgbClr val="A1A1A1"/>
    <a:srgbClr val="000000"/>
    <a:srgbClr val="FF9933"/>
    <a:srgbClr val="F1CCAD"/>
    <a:srgbClr val="DBF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7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36" y="-288"/>
      </p:cViewPr>
      <p:guideLst>
        <p:guide orient="horz" pos="2928"/>
        <p:guide pos="216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5%20Projects\Project%2016.03%20-%20Delayed%20Claiming\DOC\Tables%20and%20Charts%20for%20Paper%2015MAR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5%20Projects\Project%2016.03%20-%20Delayed%20Claiming\DOC\Tables%20and%20Charts%20for%20Paper%2028MAR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1%20Social%20Security%20Reform\XLS\Executive%20Summary%20Table%20and%20Figure%2018JUL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1%20Social%20Security%20Reform\XLS\Executive%20Summary%20Table%20and%20Figure%2018JUL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SSA%20-%202016%20Projects\Project%2017.01%20Social%20Security%20Reform\XLS\Executive%20Summary%20Table%20and%20Figure%2018JUL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891E-2"/>
          <c:y val="5.1400554097404495E-2"/>
          <c:w val="0.89212139107611499"/>
          <c:h val="0.83261956838728501"/>
        </c:manualLayout>
      </c:layout>
      <c:lineChart>
        <c:grouping val="standard"/>
        <c:varyColors val="0"/>
        <c:ser>
          <c:idx val="2"/>
          <c:order val="0"/>
          <c:tx>
            <c:v>Actual</c:v>
          </c:tx>
          <c:spPr>
            <a:ln>
              <a:solidFill>
                <a:srgbClr val="800000"/>
              </a:solidFill>
            </a:ln>
          </c:spPr>
          <c:marker>
            <c:symbol val="none"/>
          </c:marker>
          <c:cat>
            <c:numRef>
              <c:f>'Figure 2'!$A$4:$A$18</c:f>
              <c:numCache>
                <c:formatCode>General</c:formatCode>
                <c:ptCount val="15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</c:numCache>
            </c:numRef>
          </c:cat>
          <c:val>
            <c:numRef>
              <c:f>'Figure 2'!$D$4:$D$18</c:f>
              <c:numCache>
                <c:formatCode>General</c:formatCode>
                <c:ptCount val="15"/>
                <c:pt idx="0">
                  <c:v>3.3</c:v>
                </c:pt>
                <c:pt idx="1">
                  <c:v>3.3</c:v>
                </c:pt>
                <c:pt idx="2">
                  <c:v>5.5</c:v>
                </c:pt>
                <c:pt idx="3">
                  <c:v>6.6</c:v>
                </c:pt>
                <c:pt idx="4">
                  <c:v>7.7</c:v>
                </c:pt>
                <c:pt idx="5">
                  <c:v>10.3</c:v>
                </c:pt>
                <c:pt idx="6">
                  <c:v>12.5</c:v>
                </c:pt>
                <c:pt idx="7">
                  <c:v>15.6</c:v>
                </c:pt>
                <c:pt idx="8">
                  <c:v>17.899999999999999</c:v>
                </c:pt>
                <c:pt idx="9">
                  <c:v>19.899999999999999</c:v>
                </c:pt>
                <c:pt idx="10">
                  <c:v>26.2</c:v>
                </c:pt>
                <c:pt idx="11">
                  <c:v>31.7</c:v>
                </c:pt>
                <c:pt idx="12">
                  <c:v>44</c:v>
                </c:pt>
                <c:pt idx="13">
                  <c:v>47.7</c:v>
                </c:pt>
                <c:pt idx="14">
                  <c:v>53.9</c:v>
                </c:pt>
              </c:numCache>
            </c:numRef>
          </c:val>
          <c:smooth val="0"/>
        </c:ser>
        <c:ser>
          <c:idx val="3"/>
          <c:order val="1"/>
          <c:tx>
            <c:v>Predicted</c:v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'Figure 2'!$A$4:$A$18</c:f>
              <c:numCache>
                <c:formatCode>General</c:formatCode>
                <c:ptCount val="15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</c:numCache>
            </c:numRef>
          </c:cat>
          <c:val>
            <c:numRef>
              <c:f>'Figure 2'!$E$4:$E$18</c:f>
              <c:numCache>
                <c:formatCode>General</c:formatCode>
                <c:ptCount val="15"/>
                <c:pt idx="0">
                  <c:v>6</c:v>
                </c:pt>
                <c:pt idx="1">
                  <c:v>6</c:v>
                </c:pt>
                <c:pt idx="2">
                  <c:v>6.7</c:v>
                </c:pt>
                <c:pt idx="3">
                  <c:v>7.7</c:v>
                </c:pt>
                <c:pt idx="4">
                  <c:v>9.1</c:v>
                </c:pt>
                <c:pt idx="5">
                  <c:v>11.9</c:v>
                </c:pt>
                <c:pt idx="6">
                  <c:v>14</c:v>
                </c:pt>
                <c:pt idx="7">
                  <c:v>16.7</c:v>
                </c:pt>
                <c:pt idx="8">
                  <c:v>20</c:v>
                </c:pt>
                <c:pt idx="9">
                  <c:v>23.4</c:v>
                </c:pt>
                <c:pt idx="10">
                  <c:v>28.2</c:v>
                </c:pt>
                <c:pt idx="11">
                  <c:v>31.7</c:v>
                </c:pt>
                <c:pt idx="12">
                  <c:v>42.2</c:v>
                </c:pt>
                <c:pt idx="13">
                  <c:v>46.3</c:v>
                </c:pt>
                <c:pt idx="14">
                  <c:v>51.6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5103392"/>
        <c:axId val="215105632"/>
      </c:lineChart>
      <c:catAx>
        <c:axId val="21510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/>
        </c:spPr>
        <c:crossAx val="215105632"/>
        <c:crosses val="autoZero"/>
        <c:auto val="1"/>
        <c:lblAlgn val="ctr"/>
        <c:lblOffset val="100"/>
        <c:noMultiLvlLbl val="0"/>
      </c:catAx>
      <c:valAx>
        <c:axId val="215105632"/>
        <c:scaling>
          <c:orientation val="minMax"/>
        </c:scaling>
        <c:delete val="0"/>
        <c:axPos val="l"/>
        <c:majorGridlines>
          <c:spPr>
            <a:ln w="3175"/>
          </c:spPr>
        </c:majorGridlines>
        <c:numFmt formatCode="0%" sourceLinked="0"/>
        <c:majorTickMark val="out"/>
        <c:minorTickMark val="none"/>
        <c:tickLblPos val="nextTo"/>
        <c:spPr>
          <a:ln w="3175"/>
        </c:spPr>
        <c:crossAx val="215103392"/>
        <c:crosses val="autoZero"/>
        <c:crossBetween val="between"/>
        <c:majorUnit val="20"/>
        <c:dispUnits>
          <c:builtInUnit val="hundreds"/>
          <c:dispUnitsLbl>
            <c:layout/>
          </c:dispUnitsLbl>
        </c:dispUnits>
      </c:valAx>
    </c:plotArea>
    <c:legend>
      <c:legendPos val="r"/>
      <c:layout>
        <c:manualLayout>
          <c:xMode val="edge"/>
          <c:yMode val="edge"/>
          <c:x val="0.12829090113735803"/>
          <c:y val="9.8478940132483525E-2"/>
          <c:w val="0.26337576552930908"/>
          <c:h val="0.14563429571303599"/>
        </c:manualLayout>
      </c:layout>
      <c:overlay val="0"/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596E-2"/>
          <c:y val="5.1400554097404495E-2"/>
          <c:w val="0.90121872265966696"/>
          <c:h val="0.83261956838728501"/>
        </c:manualLayout>
      </c:layout>
      <c:lineChart>
        <c:grouping val="standard"/>
        <c:varyColors val="0"/>
        <c:ser>
          <c:idx val="0"/>
          <c:order val="0"/>
          <c:tx>
            <c:strRef>
              <c:f>'[Tables and Charts for Paper 28MAR2017.xlsx]Figures 5 and 6'!$B$2</c:f>
              <c:strCache>
                <c:ptCount val="1"/>
                <c:pt idx="0">
                  <c:v>Actual HRS cohort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'[Tables and Charts for Paper 28MAR2017.xlsx]Figures 5 and 6'!$A$3:$A$22</c:f>
              <c:numCache>
                <c:formatCode>General</c:formatCode>
                <c:ptCount val="20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</c:numCache>
            </c:numRef>
          </c:cat>
          <c:val>
            <c:numRef>
              <c:f>'[Tables and Charts for Paper 28MAR2017.xlsx]Figures 5 and 6'!$B$3:$B$22</c:f>
              <c:numCache>
                <c:formatCode>General</c:formatCode>
                <c:ptCount val="20"/>
                <c:pt idx="0">
                  <c:v>3.3</c:v>
                </c:pt>
                <c:pt idx="1">
                  <c:v>3.3</c:v>
                </c:pt>
                <c:pt idx="2">
                  <c:v>5.5</c:v>
                </c:pt>
                <c:pt idx="3">
                  <c:v>6.6</c:v>
                </c:pt>
                <c:pt idx="4">
                  <c:v>7.7</c:v>
                </c:pt>
                <c:pt idx="5">
                  <c:v>10.3</c:v>
                </c:pt>
                <c:pt idx="6">
                  <c:v>12.5</c:v>
                </c:pt>
                <c:pt idx="7">
                  <c:v>15.6</c:v>
                </c:pt>
                <c:pt idx="8">
                  <c:v>17.899999999999999</c:v>
                </c:pt>
                <c:pt idx="9">
                  <c:v>19.899999999999999</c:v>
                </c:pt>
                <c:pt idx="10">
                  <c:v>26.2</c:v>
                </c:pt>
                <c:pt idx="11">
                  <c:v>31.7</c:v>
                </c:pt>
                <c:pt idx="12">
                  <c:v>44</c:v>
                </c:pt>
                <c:pt idx="13">
                  <c:v>47.7</c:v>
                </c:pt>
                <c:pt idx="14">
                  <c:v>53.9</c:v>
                </c:pt>
                <c:pt idx="15">
                  <c:v>60.8</c:v>
                </c:pt>
                <c:pt idx="16">
                  <c:v>65</c:v>
                </c:pt>
                <c:pt idx="17">
                  <c:v>67.7</c:v>
                </c:pt>
                <c:pt idx="18">
                  <c:v>71.2</c:v>
                </c:pt>
                <c:pt idx="19">
                  <c:v>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'[Tables and Charts for Paper 28MAR2017.xlsx]Figures 5 and 6'!$C$2</c:f>
              <c:strCache>
                <c:ptCount val="1"/>
                <c:pt idx="0">
                  <c:v>Simulated HRS cohort with 4 changes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'[Tables and Charts for Paper 28MAR2017.xlsx]Figures 5 and 6'!$A$3:$A$22</c:f>
              <c:numCache>
                <c:formatCode>General</c:formatCode>
                <c:ptCount val="20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</c:numCache>
            </c:numRef>
          </c:cat>
          <c:val>
            <c:numRef>
              <c:f>'[Tables and Charts for Paper 28MAR2017.xlsx]Figures 5 and 6'!$C$3:$C$22</c:f>
              <c:numCache>
                <c:formatCode>General</c:formatCode>
                <c:ptCount val="20"/>
                <c:pt idx="0">
                  <c:v>6.4</c:v>
                </c:pt>
                <c:pt idx="1">
                  <c:v>6.4</c:v>
                </c:pt>
                <c:pt idx="2">
                  <c:v>6.8</c:v>
                </c:pt>
                <c:pt idx="3">
                  <c:v>7.9</c:v>
                </c:pt>
                <c:pt idx="4">
                  <c:v>10.200000000000001</c:v>
                </c:pt>
                <c:pt idx="5">
                  <c:v>11.9</c:v>
                </c:pt>
                <c:pt idx="6">
                  <c:v>14</c:v>
                </c:pt>
                <c:pt idx="7">
                  <c:v>16.399999999999999</c:v>
                </c:pt>
                <c:pt idx="8">
                  <c:v>19.2</c:v>
                </c:pt>
                <c:pt idx="9">
                  <c:v>22.8</c:v>
                </c:pt>
                <c:pt idx="10">
                  <c:v>26.8</c:v>
                </c:pt>
                <c:pt idx="11">
                  <c:v>29.4</c:v>
                </c:pt>
                <c:pt idx="12">
                  <c:v>39.700000000000003</c:v>
                </c:pt>
                <c:pt idx="13">
                  <c:v>41.7</c:v>
                </c:pt>
                <c:pt idx="14">
                  <c:v>46.2</c:v>
                </c:pt>
                <c:pt idx="15">
                  <c:v>50.9</c:v>
                </c:pt>
                <c:pt idx="16">
                  <c:v>54.3</c:v>
                </c:pt>
                <c:pt idx="17">
                  <c:v>58.9</c:v>
                </c:pt>
                <c:pt idx="18">
                  <c:v>62.2</c:v>
                </c:pt>
                <c:pt idx="19">
                  <c:v>64.8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'[Tables and Charts for Paper 28MAR2017.xlsx]Figures 5 and 6'!$D$2</c:f>
              <c:strCache>
                <c:ptCount val="1"/>
                <c:pt idx="0">
                  <c:v>Actual Early Boomer cohort</c:v>
                </c:pt>
              </c:strCache>
            </c:strRef>
          </c:tx>
          <c:spPr>
            <a:ln>
              <a:solidFill>
                <a:srgbClr val="810000"/>
              </a:solidFill>
              <a:prstDash val="solid"/>
            </a:ln>
          </c:spPr>
          <c:marker>
            <c:symbol val="none"/>
          </c:marker>
          <c:cat>
            <c:numRef>
              <c:f>'[Tables and Charts for Paper 28MAR2017.xlsx]Figures 5 and 6'!$A$3:$A$22</c:f>
              <c:numCache>
                <c:formatCode>General</c:formatCode>
                <c:ptCount val="20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</c:numCache>
            </c:numRef>
          </c:cat>
          <c:val>
            <c:numRef>
              <c:f>'[Tables and Charts for Paper 28MAR2017.xlsx]Figures 5 and 6'!$D$3:$D$17</c:f>
              <c:numCache>
                <c:formatCode>General</c:formatCode>
                <c:ptCount val="15"/>
                <c:pt idx="0">
                  <c:v>2.6</c:v>
                </c:pt>
                <c:pt idx="1">
                  <c:v>2.9</c:v>
                </c:pt>
                <c:pt idx="2">
                  <c:v>1.6</c:v>
                </c:pt>
                <c:pt idx="3">
                  <c:v>5.8</c:v>
                </c:pt>
                <c:pt idx="4">
                  <c:v>6.8</c:v>
                </c:pt>
                <c:pt idx="5">
                  <c:v>9.4</c:v>
                </c:pt>
                <c:pt idx="6">
                  <c:v>11.3</c:v>
                </c:pt>
                <c:pt idx="7">
                  <c:v>15.8</c:v>
                </c:pt>
                <c:pt idx="8">
                  <c:v>19.2</c:v>
                </c:pt>
                <c:pt idx="9">
                  <c:v>22.4</c:v>
                </c:pt>
                <c:pt idx="10">
                  <c:v>24.6</c:v>
                </c:pt>
                <c:pt idx="11">
                  <c:v>25.3</c:v>
                </c:pt>
                <c:pt idx="12">
                  <c:v>36.677500000000002</c:v>
                </c:pt>
                <c:pt idx="13">
                  <c:v>40.1</c:v>
                </c:pt>
                <c:pt idx="14">
                  <c:v>49.5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5109552"/>
        <c:axId val="215110112"/>
      </c:lineChart>
      <c:catAx>
        <c:axId val="21510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/>
        </c:spPr>
        <c:crossAx val="215110112"/>
        <c:crosses val="autoZero"/>
        <c:auto val="1"/>
        <c:lblAlgn val="ctr"/>
        <c:lblOffset val="100"/>
        <c:tickLblSkip val="1"/>
        <c:noMultiLvlLbl val="0"/>
      </c:catAx>
      <c:valAx>
        <c:axId val="215110112"/>
        <c:scaling>
          <c:orientation val="minMax"/>
        </c:scaling>
        <c:delete val="0"/>
        <c:axPos val="l"/>
        <c:majorGridlines>
          <c:spPr>
            <a:ln w="3175"/>
          </c:spPr>
        </c:majorGridlines>
        <c:numFmt formatCode="0%" sourceLinked="0"/>
        <c:majorTickMark val="out"/>
        <c:minorTickMark val="none"/>
        <c:tickLblPos val="nextTo"/>
        <c:spPr>
          <a:ln w="3175"/>
        </c:spPr>
        <c:crossAx val="215109552"/>
        <c:crosses val="autoZero"/>
        <c:crossBetween val="between"/>
        <c:majorUnit val="20"/>
        <c:dispUnits>
          <c:builtInUnit val="hundreds"/>
          <c:dispUnitsLbl>
            <c:layout/>
          </c:dispUnitsLbl>
        </c:dispUnits>
      </c:valAx>
    </c:plotArea>
    <c:legend>
      <c:legendPos val="r"/>
      <c:layout>
        <c:manualLayout>
          <c:xMode val="edge"/>
          <c:yMode val="edge"/>
          <c:x val="0.11057435447642799"/>
          <c:y val="6.895419322584681E-2"/>
          <c:w val="0.64681703292809622"/>
          <c:h val="0.20799087614048203"/>
        </c:manualLayout>
      </c:layout>
      <c:overlay val="0"/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266185476815402E-2"/>
          <c:y val="5.1400554097404495E-2"/>
          <c:w val="0.8954689413823268"/>
          <c:h val="0.89719889180519108"/>
        </c:manualLayout>
      </c:layout>
      <c:lineChart>
        <c:grouping val="standard"/>
        <c:varyColors val="0"/>
        <c:ser>
          <c:idx val="0"/>
          <c:order val="0"/>
          <c:tx>
            <c:strRef>
              <c:f>'Slide 13'!$B$1</c:f>
              <c:strCache>
                <c:ptCount val="1"/>
                <c:pt idx="0">
                  <c:v>FRA 69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'Slide 13'!$A$2:$A$15</c:f>
              <c:numCache>
                <c:formatCode>General</c:formatCode>
                <c:ptCount val="14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  <c:pt idx="13">
                  <c:v>90</c:v>
                </c:pt>
              </c:numCache>
            </c:numRef>
          </c:cat>
          <c:val>
            <c:numRef>
              <c:f>'Slide 13'!$B$2:$B$15</c:f>
              <c:numCache>
                <c:formatCode>0.0%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-4.4353366829854907E-4</c:v>
                </c:pt>
                <c:pt idx="6">
                  <c:v>-2.063154360875051E-3</c:v>
                </c:pt>
                <c:pt idx="7">
                  <c:v>-5.5685237528486408E-3</c:v>
                </c:pt>
                <c:pt idx="8">
                  <c:v>-1.3656776425206499E-2</c:v>
                </c:pt>
                <c:pt idx="9">
                  <c:v>-3.1836601815517299E-2</c:v>
                </c:pt>
                <c:pt idx="10">
                  <c:v>-3.8956234621032301E-2</c:v>
                </c:pt>
                <c:pt idx="11">
                  <c:v>-4.4796335527878914E-2</c:v>
                </c:pt>
                <c:pt idx="12">
                  <c:v>-5.0902609780393307E-2</c:v>
                </c:pt>
                <c:pt idx="13">
                  <c:v>-5.7996369810107112E-2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'Slide 13'!$C$1</c:f>
              <c:strCache>
                <c:ptCount val="1"/>
                <c:pt idx="0">
                  <c:v>COLA reduction</c:v>
                </c:pt>
              </c:strCache>
            </c:strRef>
          </c:tx>
          <c:spPr>
            <a:ln>
              <a:solidFill>
                <a:srgbClr val="810000"/>
              </a:solidFill>
            </a:ln>
          </c:spPr>
          <c:marker>
            <c:symbol val="none"/>
          </c:marker>
          <c:cat>
            <c:numRef>
              <c:f>'Slide 13'!$A$2:$A$15</c:f>
              <c:numCache>
                <c:formatCode>General</c:formatCode>
                <c:ptCount val="14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  <c:pt idx="13">
                  <c:v>90</c:v>
                </c:pt>
              </c:numCache>
            </c:numRef>
          </c:cat>
          <c:val>
            <c:numRef>
              <c:f>'Slide 13'!$C$2:$C$15</c:f>
              <c:numCache>
                <c:formatCode>0.0%</c:formatCode>
                <c:ptCount val="14"/>
                <c:pt idx="0">
                  <c:v>-1.6066433073249101E-4</c:v>
                </c:pt>
                <c:pt idx="1">
                  <c:v>-3.986979743299681E-4</c:v>
                </c:pt>
                <c:pt idx="2">
                  <c:v>-7.4498721867020338E-4</c:v>
                </c:pt>
                <c:pt idx="3">
                  <c:v>-1.1071765060819702E-3</c:v>
                </c:pt>
                <c:pt idx="4">
                  <c:v>-1.3883430189187305E-3</c:v>
                </c:pt>
                <c:pt idx="5">
                  <c:v>-1.6479113582791799E-3</c:v>
                </c:pt>
                <c:pt idx="6">
                  <c:v>-2.8021273681301806E-3</c:v>
                </c:pt>
                <c:pt idx="7">
                  <c:v>-4.3067554657599304E-3</c:v>
                </c:pt>
                <c:pt idx="8">
                  <c:v>-6.1857184863204099E-3</c:v>
                </c:pt>
                <c:pt idx="9">
                  <c:v>-1.3641625699509205E-2</c:v>
                </c:pt>
                <c:pt idx="10">
                  <c:v>-1.9718183393027704E-2</c:v>
                </c:pt>
                <c:pt idx="11">
                  <c:v>-2.8338610682325804E-2</c:v>
                </c:pt>
                <c:pt idx="12">
                  <c:v>-4.2059053726519892E-2</c:v>
                </c:pt>
                <c:pt idx="13">
                  <c:v>-6.3068782475963495E-2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'Slide 13'!$D$1</c:f>
              <c:strCache>
                <c:ptCount val="1"/>
                <c:pt idx="0">
                  <c:v>Tax increase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'Slide 13'!$A$2:$A$15</c:f>
              <c:numCache>
                <c:formatCode>General</c:formatCode>
                <c:ptCount val="14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  <c:pt idx="13">
                  <c:v>90</c:v>
                </c:pt>
              </c:numCache>
            </c:numRef>
          </c:cat>
          <c:val>
            <c:numRef>
              <c:f>'Slide 13'!$D$2:$D$15</c:f>
              <c:numCache>
                <c:formatCode>General</c:formatCode>
                <c:ptCount val="14"/>
                <c:pt idx="0">
                  <c:v>-1.49501289571207E-2</c:v>
                </c:pt>
                <c:pt idx="1">
                  <c:v>-1.4693991227352201E-2</c:v>
                </c:pt>
                <c:pt idx="2">
                  <c:v>-1.4706504743923203E-2</c:v>
                </c:pt>
                <c:pt idx="3">
                  <c:v>-1.4807411290200202E-2</c:v>
                </c:pt>
                <c:pt idx="4">
                  <c:v>-1.4629155169508403E-2</c:v>
                </c:pt>
                <c:pt idx="5">
                  <c:v>-1.31588364968937E-2</c:v>
                </c:pt>
                <c:pt idx="6">
                  <c:v>-1.2644570056747203E-2</c:v>
                </c:pt>
                <c:pt idx="7">
                  <c:v>-1.1005827618215206E-2</c:v>
                </c:pt>
                <c:pt idx="8">
                  <c:v>-8.1455837529657033E-3</c:v>
                </c:pt>
                <c:pt idx="9">
                  <c:v>-5.261258011042302E-3</c:v>
                </c:pt>
                <c:pt idx="10">
                  <c:v>-3.1469914136270007E-3</c:v>
                </c:pt>
                <c:pt idx="11">
                  <c:v>-1.7381141709202404E-3</c:v>
                </c:pt>
                <c:pt idx="12">
                  <c:v>-8.5834071629239332E-4</c:v>
                </c:pt>
                <c:pt idx="13">
                  <c:v>-5.0740603555318915E-4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270944"/>
        <c:axId val="215609072"/>
      </c:lineChart>
      <c:catAx>
        <c:axId val="21127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/>
        </c:spPr>
        <c:crossAx val="215609072"/>
        <c:crosses val="autoZero"/>
        <c:auto val="1"/>
        <c:lblAlgn val="ctr"/>
        <c:lblOffset val="100"/>
        <c:noMultiLvlLbl val="0"/>
      </c:catAx>
      <c:valAx>
        <c:axId val="215609072"/>
        <c:scaling>
          <c:orientation val="minMax"/>
          <c:max val="0"/>
          <c:min val="-8.0000000000000016E-2"/>
        </c:scaling>
        <c:delete val="0"/>
        <c:axPos val="l"/>
        <c:majorGridlines>
          <c:spPr>
            <a:ln w="3175"/>
          </c:spPr>
        </c:majorGridlines>
        <c:numFmt formatCode="0%" sourceLinked="0"/>
        <c:majorTickMark val="out"/>
        <c:minorTickMark val="none"/>
        <c:tickLblPos val="nextTo"/>
        <c:spPr>
          <a:ln w="3175"/>
        </c:spPr>
        <c:crossAx val="211270944"/>
        <c:crosses val="autoZero"/>
        <c:crossBetween val="between"/>
        <c:majorUnit val="2.0000000000000004E-2"/>
      </c:valAx>
    </c:plotArea>
    <c:legend>
      <c:legendPos val="r"/>
      <c:layout>
        <c:manualLayout>
          <c:xMode val="edge"/>
          <c:yMode val="edge"/>
          <c:x val="0.12873500204763377"/>
          <c:y val="0.65082417272887783"/>
          <c:w val="0.33143203154034218"/>
          <c:h val="0.18164781284131412"/>
        </c:manualLayout>
      </c:layout>
      <c:overlay val="0"/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351924759405114E-2"/>
          <c:y val="5.1400554097404495E-2"/>
          <c:w val="0.89348315835520487"/>
          <c:h val="0.92040500145815107"/>
        </c:manualLayout>
      </c:layout>
      <c:lineChart>
        <c:grouping val="standard"/>
        <c:varyColors val="0"/>
        <c:ser>
          <c:idx val="2"/>
          <c:order val="0"/>
          <c:tx>
            <c:strRef>
              <c:f>'Figures 4 and 5 (Also slide 14)'!$D$2</c:f>
              <c:strCache>
                <c:ptCount val="1"/>
                <c:pt idx="0">
                  <c:v>High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'Figures 4 and 5 (Also slide 14)'!$A$3:$A$16</c:f>
              <c:numCache>
                <c:formatCode>General</c:formatCode>
                <c:ptCount val="14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  <c:pt idx="13">
                  <c:v>90</c:v>
                </c:pt>
              </c:numCache>
            </c:numRef>
          </c:cat>
          <c:val>
            <c:numRef>
              <c:f>'Figures 4 and 5 (Also slide 14)'!$D$3:$D$16</c:f>
              <c:numCache>
                <c:formatCode>0.0%</c:formatCode>
                <c:ptCount val="14"/>
                <c:pt idx="0">
                  <c:v>9.1526055128065046E-4</c:v>
                </c:pt>
                <c:pt idx="1">
                  <c:v>8.6997139059734503E-4</c:v>
                </c:pt>
                <c:pt idx="2">
                  <c:v>1.0640419598526203E-3</c:v>
                </c:pt>
                <c:pt idx="3">
                  <c:v>2.1202732350878305E-3</c:v>
                </c:pt>
                <c:pt idx="4">
                  <c:v>1.3799068408912403E-3</c:v>
                </c:pt>
                <c:pt idx="5">
                  <c:v>-4.6588552738592392E-4</c:v>
                </c:pt>
                <c:pt idx="6">
                  <c:v>-2.1725992451470605E-3</c:v>
                </c:pt>
                <c:pt idx="7">
                  <c:v>-5.170819774997731E-3</c:v>
                </c:pt>
                <c:pt idx="8">
                  <c:v>-1.0133297894084797E-2</c:v>
                </c:pt>
                <c:pt idx="9">
                  <c:v>-2.1641758993586301E-2</c:v>
                </c:pt>
                <c:pt idx="10">
                  <c:v>-2.8006172637486299E-2</c:v>
                </c:pt>
                <c:pt idx="11">
                  <c:v>-3.3811124576559208E-2</c:v>
                </c:pt>
                <c:pt idx="12">
                  <c:v>-4.0033862665148592E-2</c:v>
                </c:pt>
                <c:pt idx="13">
                  <c:v>-4.8052079837016322E-2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'Figures 4 and 5 (Also slide 14)'!$C$2</c:f>
              <c:strCache>
                <c:ptCount val="1"/>
                <c:pt idx="0">
                  <c:v>Middle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'Figures 4 and 5 (Also slide 14)'!$A$3:$A$16</c:f>
              <c:numCache>
                <c:formatCode>General</c:formatCode>
                <c:ptCount val="14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  <c:pt idx="13">
                  <c:v>90</c:v>
                </c:pt>
              </c:numCache>
            </c:numRef>
          </c:cat>
          <c:val>
            <c:numRef>
              <c:f>'Figures 4 and 5 (Also slide 14)'!$C$3:$C$16</c:f>
              <c:numCache>
                <c:formatCode>0.0%</c:formatCode>
                <c:ptCount val="14"/>
                <c:pt idx="0">
                  <c:v>8.2817697812553903E-4</c:v>
                </c:pt>
                <c:pt idx="1">
                  <c:v>1.00136557298984E-3</c:v>
                </c:pt>
                <c:pt idx="2">
                  <c:v>1.0257302101607199E-3</c:v>
                </c:pt>
                <c:pt idx="3">
                  <c:v>2.3314086082631396E-3</c:v>
                </c:pt>
                <c:pt idx="4">
                  <c:v>2.3475007611762711E-3</c:v>
                </c:pt>
                <c:pt idx="5">
                  <c:v>-2.6278076749212904E-4</c:v>
                </c:pt>
                <c:pt idx="6">
                  <c:v>-1.8506808729999104E-3</c:v>
                </c:pt>
                <c:pt idx="7">
                  <c:v>-6.1124358841878803E-3</c:v>
                </c:pt>
                <c:pt idx="8">
                  <c:v>-1.7481535303703603E-2</c:v>
                </c:pt>
                <c:pt idx="9">
                  <c:v>-4.0913028648248813E-2</c:v>
                </c:pt>
                <c:pt idx="10">
                  <c:v>-4.9405005472749994E-2</c:v>
                </c:pt>
                <c:pt idx="11">
                  <c:v>-5.5323503309503308E-2</c:v>
                </c:pt>
                <c:pt idx="12">
                  <c:v>-6.1774241353663703E-2</c:v>
                </c:pt>
                <c:pt idx="13">
                  <c:v>-6.7531371970947218E-2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'Figures 4 and 5 (Also slide 14)'!$B$2</c:f>
              <c:strCache>
                <c:ptCount val="1"/>
                <c:pt idx="0">
                  <c:v>Low</c:v>
                </c:pt>
              </c:strCache>
            </c:strRef>
          </c:tx>
          <c:spPr>
            <a:ln>
              <a:solidFill>
                <a:srgbClr val="810000"/>
              </a:solidFill>
            </a:ln>
          </c:spPr>
          <c:marker>
            <c:symbol val="none"/>
          </c:marker>
          <c:cat>
            <c:numRef>
              <c:f>'Figures 4 and 5 (Also slide 14)'!$A$3:$A$16</c:f>
              <c:numCache>
                <c:formatCode>General</c:formatCode>
                <c:ptCount val="14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  <c:pt idx="13">
                  <c:v>90</c:v>
                </c:pt>
              </c:numCache>
            </c:numRef>
          </c:cat>
          <c:val>
            <c:numRef>
              <c:f>'Figures 4 and 5 (Also slide 14)'!$B$3:$B$16</c:f>
              <c:numCache>
                <c:formatCode>0.0%</c:formatCode>
                <c:ptCount val="14"/>
                <c:pt idx="0">
                  <c:v>7.9282702472445812E-4</c:v>
                </c:pt>
                <c:pt idx="1">
                  <c:v>1.3173142033394698E-3</c:v>
                </c:pt>
                <c:pt idx="2">
                  <c:v>1.1946513845915304E-3</c:v>
                </c:pt>
                <c:pt idx="3">
                  <c:v>1.6020198934725504E-3</c:v>
                </c:pt>
                <c:pt idx="4">
                  <c:v>1.6311836495748102E-3</c:v>
                </c:pt>
                <c:pt idx="5">
                  <c:v>-6.828308386541491E-4</c:v>
                </c:pt>
                <c:pt idx="6">
                  <c:v>-2.064002248694631E-3</c:v>
                </c:pt>
                <c:pt idx="7">
                  <c:v>-6.0270167984437005E-3</c:v>
                </c:pt>
                <c:pt idx="8">
                  <c:v>-2.0092458942142996E-2</c:v>
                </c:pt>
                <c:pt idx="9">
                  <c:v>-5.6224463446737705E-2</c:v>
                </c:pt>
                <c:pt idx="10">
                  <c:v>-6.15732804197094E-2</c:v>
                </c:pt>
                <c:pt idx="11">
                  <c:v>-6.5776556882408715E-2</c:v>
                </c:pt>
                <c:pt idx="12">
                  <c:v>-6.8633179646585094E-2</c:v>
                </c:pt>
                <c:pt idx="13">
                  <c:v>-7.2230836319915503E-2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240928"/>
        <c:axId val="169241488"/>
      </c:lineChart>
      <c:catAx>
        <c:axId val="16924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/>
        </c:spPr>
        <c:crossAx val="169241488"/>
        <c:crosses val="autoZero"/>
        <c:auto val="1"/>
        <c:lblAlgn val="ctr"/>
        <c:lblOffset val="100"/>
        <c:noMultiLvlLbl val="0"/>
      </c:catAx>
      <c:valAx>
        <c:axId val="169241488"/>
        <c:scaling>
          <c:orientation val="minMax"/>
          <c:max val="2.0000000000000004E-2"/>
          <c:min val="-0.12000000000000001"/>
        </c:scaling>
        <c:delete val="0"/>
        <c:axPos val="l"/>
        <c:majorGridlines>
          <c:spPr>
            <a:ln w="3175"/>
          </c:spPr>
        </c:majorGridlines>
        <c:numFmt formatCode="0%" sourceLinked="0"/>
        <c:majorTickMark val="out"/>
        <c:minorTickMark val="none"/>
        <c:tickLblPos val="nextTo"/>
        <c:spPr>
          <a:ln w="3175"/>
        </c:spPr>
        <c:crossAx val="169240928"/>
        <c:crosses val="autoZero"/>
        <c:crossBetween val="between"/>
        <c:minorUnit val="2.0000000000000004E-2"/>
      </c:valAx>
    </c:plotArea>
    <c:legend>
      <c:legendPos val="r"/>
      <c:layout>
        <c:manualLayout>
          <c:xMode val="edge"/>
          <c:yMode val="edge"/>
          <c:x val="0.16918427465795097"/>
          <c:y val="0.55356827735694314"/>
          <c:w val="0.23620399582867899"/>
          <c:h val="0.18320859788181074"/>
        </c:manualLayout>
      </c:layout>
      <c:overlay val="0"/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351924759405114E-2"/>
          <c:y val="5.1400554097404495E-2"/>
          <c:w val="0.89348315835520487"/>
          <c:h val="0.92040500145815107"/>
        </c:manualLayout>
      </c:layout>
      <c:lineChart>
        <c:grouping val="standard"/>
        <c:varyColors val="0"/>
        <c:ser>
          <c:idx val="2"/>
          <c:order val="0"/>
          <c:tx>
            <c:strRef>
              <c:f>'Figures 4 and 5 (Also slide 14)'!$D$2</c:f>
              <c:strCache>
                <c:ptCount val="1"/>
                <c:pt idx="0">
                  <c:v>High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'Figures 4 and 5 (Also slide 14)'!$A$20:$A$33</c:f>
              <c:numCache>
                <c:formatCode>General</c:formatCode>
                <c:ptCount val="14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  <c:pt idx="13">
                  <c:v>90</c:v>
                </c:pt>
              </c:numCache>
            </c:numRef>
          </c:cat>
          <c:val>
            <c:numRef>
              <c:f>'Figures 4 and 5 (Also slide 14)'!$D$20:$D$33</c:f>
              <c:numCache>
                <c:formatCode>0.0%</c:formatCode>
                <c:ptCount val="14"/>
                <c:pt idx="0">
                  <c:v>-1.7273838611988205E-4</c:v>
                </c:pt>
                <c:pt idx="1">
                  <c:v>-4.5668765491801901E-4</c:v>
                </c:pt>
                <c:pt idx="2">
                  <c:v>-8.4815445928403848E-4</c:v>
                </c:pt>
                <c:pt idx="3">
                  <c:v>-1.40962741403191E-3</c:v>
                </c:pt>
                <c:pt idx="4">
                  <c:v>-1.81594978809813E-3</c:v>
                </c:pt>
                <c:pt idx="5">
                  <c:v>-1.7805361561073101E-3</c:v>
                </c:pt>
                <c:pt idx="6">
                  <c:v>-2.9254390752823209E-3</c:v>
                </c:pt>
                <c:pt idx="7">
                  <c:v>-4.1990833050472211E-3</c:v>
                </c:pt>
                <c:pt idx="8">
                  <c:v>-5.2424795516246622E-3</c:v>
                </c:pt>
                <c:pt idx="9">
                  <c:v>-8.4906356994743724E-3</c:v>
                </c:pt>
                <c:pt idx="10">
                  <c:v>-1.0992502621734601E-2</c:v>
                </c:pt>
                <c:pt idx="11">
                  <c:v>-1.53309309332657E-2</c:v>
                </c:pt>
                <c:pt idx="12">
                  <c:v>-2.4391654207846895E-2</c:v>
                </c:pt>
                <c:pt idx="13">
                  <c:v>-4.0361427645891915E-2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'Figures 4 and 5 (Also slide 14)'!$C$2</c:f>
              <c:strCache>
                <c:ptCount val="1"/>
                <c:pt idx="0">
                  <c:v>Middle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'Figures 4 and 5 (Also slide 14)'!$A$20:$A$33</c:f>
              <c:numCache>
                <c:formatCode>General</c:formatCode>
                <c:ptCount val="14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  <c:pt idx="13">
                  <c:v>90</c:v>
                </c:pt>
              </c:numCache>
            </c:numRef>
          </c:cat>
          <c:val>
            <c:numRef>
              <c:f>'Figures 4 and 5 (Also slide 14)'!$C$20:$C$33</c:f>
              <c:numCache>
                <c:formatCode>0.0%</c:formatCode>
                <c:ptCount val="14"/>
                <c:pt idx="0">
                  <c:v>-1.2887759163168606E-4</c:v>
                </c:pt>
                <c:pt idx="1">
                  <c:v>-3.2462924453840103E-4</c:v>
                </c:pt>
                <c:pt idx="2">
                  <c:v>-6.788603335353843E-4</c:v>
                </c:pt>
                <c:pt idx="3">
                  <c:v>-6.0771679127842723E-4</c:v>
                </c:pt>
                <c:pt idx="4">
                  <c:v>-7.5563613738201837E-4</c:v>
                </c:pt>
                <c:pt idx="5">
                  <c:v>-1.47038468277502E-3</c:v>
                </c:pt>
                <c:pt idx="6">
                  <c:v>-2.7101704455445405E-3</c:v>
                </c:pt>
                <c:pt idx="7">
                  <c:v>-4.7962445933544817E-3</c:v>
                </c:pt>
                <c:pt idx="8">
                  <c:v>-7.7706414862425029E-3</c:v>
                </c:pt>
                <c:pt idx="9">
                  <c:v>-1.72516769875059E-2</c:v>
                </c:pt>
                <c:pt idx="10">
                  <c:v>-2.5502480405892196E-2</c:v>
                </c:pt>
                <c:pt idx="11">
                  <c:v>-3.71516616518228E-2</c:v>
                </c:pt>
                <c:pt idx="12">
                  <c:v>-5.4345593253332311E-2</c:v>
                </c:pt>
                <c:pt idx="13">
                  <c:v>-7.9126260560822101E-2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'Figures 4 and 5 (Also slide 14)'!$B$2</c:f>
              <c:strCache>
                <c:ptCount val="1"/>
                <c:pt idx="0">
                  <c:v>Low</c:v>
                </c:pt>
              </c:strCache>
            </c:strRef>
          </c:tx>
          <c:spPr>
            <a:ln>
              <a:solidFill>
                <a:srgbClr val="810000"/>
              </a:solidFill>
            </a:ln>
          </c:spPr>
          <c:marker>
            <c:symbol val="none"/>
          </c:marker>
          <c:cat>
            <c:numRef>
              <c:f>'Figures 4 and 5 (Also slide 14)'!$A$20:$A$33</c:f>
              <c:numCache>
                <c:formatCode>General</c:formatCode>
                <c:ptCount val="14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  <c:pt idx="9">
                  <c:v>70</c:v>
                </c:pt>
                <c:pt idx="10">
                  <c:v>75</c:v>
                </c:pt>
                <c:pt idx="11">
                  <c:v>80</c:v>
                </c:pt>
                <c:pt idx="12">
                  <c:v>85</c:v>
                </c:pt>
                <c:pt idx="13">
                  <c:v>90</c:v>
                </c:pt>
              </c:numCache>
            </c:numRef>
          </c:cat>
          <c:val>
            <c:numRef>
              <c:f>'Figures 4 and 5 (Also slide 14)'!$B$20:$B$33</c:f>
              <c:numCache>
                <c:formatCode>0.0%</c:formatCode>
                <c:ptCount val="14"/>
                <c:pt idx="0">
                  <c:v>-1.7515485731408903E-4</c:v>
                </c:pt>
                <c:pt idx="1">
                  <c:v>-3.1354423138369201E-4</c:v>
                </c:pt>
                <c:pt idx="2">
                  <c:v>-4.9271976969693908E-4</c:v>
                </c:pt>
                <c:pt idx="3">
                  <c:v>-9.3112954412255305E-4</c:v>
                </c:pt>
                <c:pt idx="4">
                  <c:v>-1.0782182561797703E-3</c:v>
                </c:pt>
                <c:pt idx="5">
                  <c:v>-1.5095230463068002E-3</c:v>
                </c:pt>
                <c:pt idx="6">
                  <c:v>-2.5506338202449705E-3</c:v>
                </c:pt>
                <c:pt idx="7">
                  <c:v>-3.8348856589437001E-3</c:v>
                </c:pt>
                <c:pt idx="8">
                  <c:v>-6.9024448690328003E-3</c:v>
                </c:pt>
                <c:pt idx="9">
                  <c:v>-2.7833471965777606E-2</c:v>
                </c:pt>
                <c:pt idx="10">
                  <c:v>-4.23559761048794E-2</c:v>
                </c:pt>
                <c:pt idx="11">
                  <c:v>-5.96059237819173E-2</c:v>
                </c:pt>
                <c:pt idx="12">
                  <c:v>-7.9988875410743801E-2</c:v>
                </c:pt>
                <c:pt idx="13">
                  <c:v>-0.10484796684612799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244848"/>
        <c:axId val="169245408"/>
      </c:lineChart>
      <c:catAx>
        <c:axId val="16924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/>
        </c:spPr>
        <c:crossAx val="169245408"/>
        <c:crosses val="autoZero"/>
        <c:auto val="1"/>
        <c:lblAlgn val="ctr"/>
        <c:lblOffset val="100"/>
        <c:noMultiLvlLbl val="0"/>
      </c:catAx>
      <c:valAx>
        <c:axId val="169245408"/>
        <c:scaling>
          <c:orientation val="minMax"/>
          <c:max val="2.0000000000000004E-2"/>
          <c:min val="-0.12000000000000001"/>
        </c:scaling>
        <c:delete val="0"/>
        <c:axPos val="l"/>
        <c:majorGridlines>
          <c:spPr>
            <a:ln w="3175"/>
          </c:spPr>
        </c:majorGridlines>
        <c:numFmt formatCode="0%" sourceLinked="0"/>
        <c:majorTickMark val="out"/>
        <c:minorTickMark val="none"/>
        <c:tickLblPos val="nextTo"/>
        <c:spPr>
          <a:ln w="3175"/>
        </c:spPr>
        <c:crossAx val="169244848"/>
        <c:crosses val="autoZero"/>
        <c:crossBetween val="between"/>
        <c:minorUnit val="2.0000000000000004E-2"/>
      </c:valAx>
    </c:plotArea>
    <c:legend>
      <c:legendPos val="r"/>
      <c:layout>
        <c:manualLayout>
          <c:xMode val="edge"/>
          <c:yMode val="edge"/>
          <c:x val="0.16186287936798896"/>
          <c:y val="0.55791676407364532"/>
          <c:w val="0.20798391885288103"/>
          <c:h val="0.18873806985118932"/>
        </c:manualLayout>
      </c:layout>
      <c:overlay val="0"/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9298EBCF-06EF-EE45-A22A-3DC3B94C45FC}" type="datetime1">
              <a:rPr lang="en-US"/>
              <a:pPr>
                <a:defRPr/>
              </a:pPr>
              <a:t>8/1/2017</a:t>
            </a:fld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46B7666-8565-8C49-B7EB-884A848A6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9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416110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42E2EB5-BCF2-B24A-BC18-C70BAA4270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2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E9042-8441-304B-8EF7-977FF1A35729}" type="slidenum">
              <a:rPr lang="en-US"/>
              <a:pPr/>
              <a:t>0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482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32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CA04D-6744-A146-9576-C2908935E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FFF44-FF3A-6D47-A4AF-76C29B40A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5E7FE-F47E-0D46-B5E7-434F98F83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FF2E6-5B62-B143-BA37-FFE3EFD9C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7584-EC03-B94A-935D-9D3F4AB776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DF2E-C2C5-CA46-97B8-B6306069E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479DD-8E4D-DE48-BDD2-42E96B0D5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1C00F-66AC-B24A-8A6B-9D1C3FE08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0F10-61CD-B740-A244-B9EFBF04B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A905-C195-C241-B53A-46689F98F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F8B9-49DD-9844-977A-A8D5D278D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A5090-3A55-D146-8C27-6721BF504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1CBF9300-967D-8A4E-B248-39FA6C606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034175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 smtClean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Wenliang </a:t>
            </a:r>
            <a:r>
              <a:rPr lang="en-US" sz="1600" dirty="0" err="1" smtClean="0">
                <a:latin typeface="Times New Roman"/>
                <a:cs typeface="Times New Roman"/>
              </a:rPr>
              <a:t>Hou</a:t>
            </a:r>
            <a:r>
              <a:rPr lang="en-US" sz="1600" dirty="0" smtClean="0">
                <a:latin typeface="Times New Roman"/>
                <a:cs typeface="Times New Roman"/>
              </a:rPr>
              <a:t> and </a:t>
            </a:r>
            <a:r>
              <a:rPr lang="en-US" sz="1600" b="1" dirty="0" smtClean="0">
                <a:latin typeface="Times New Roman"/>
                <a:cs typeface="Times New Roman"/>
              </a:rPr>
              <a:t>Geoffrey T. </a:t>
            </a:r>
            <a:r>
              <a:rPr lang="en-US" sz="1600" b="1" dirty="0" err="1" smtClean="0">
                <a:latin typeface="Times New Roman"/>
                <a:cs typeface="Times New Roman"/>
              </a:rPr>
              <a:t>Sanzenbacher</a:t>
            </a:r>
            <a:endParaRPr lang="en-US" sz="1600" b="1" dirty="0">
              <a:latin typeface="Times New Roman"/>
              <a:cs typeface="Times New Roman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Center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 Retirement Research at Boston College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Annual Retirement Research Consortium Meeting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Washington, DC</a:t>
            </a: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August 4, 2017</a:t>
            </a: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204179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i="1" dirty="0">
                <a:solidFill>
                  <a:schemeClr val="tx2"/>
                </a:solidFill>
                <a:latin typeface="Times New Roman"/>
                <a:cs typeface="Times New Roman"/>
              </a:rPr>
              <a:t>How Do Various Social Security </a:t>
            </a:r>
            <a:r>
              <a:rPr lang="en-US" sz="40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Changes </a:t>
            </a:r>
            <a:r>
              <a:rPr lang="en-US" sz="4000" i="1" dirty="0">
                <a:solidFill>
                  <a:schemeClr val="tx2"/>
                </a:solidFill>
                <a:latin typeface="Times New Roman"/>
                <a:cs typeface="Times New Roman"/>
              </a:rPr>
              <a:t>Affect Retirement </a:t>
            </a:r>
            <a:r>
              <a:rPr lang="en-US" sz="40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and Consumption?</a:t>
            </a:r>
            <a:endParaRPr lang="en-US" sz="4000" i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7" name="Picture 6" descr="CRR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503529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Checking that the model accurately predicts changes in behavior is important too.</a:t>
            </a:r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0" y="1850980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“External validation” checks to see if the model can predict changes that have already happened.</a:t>
            </a: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2600" dirty="0" smtClean="0">
              <a:latin typeface="Times New Roman"/>
              <a:cs typeface="Times New Roman"/>
            </a:endParaRP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Sanzenbacher et al. (2017) examine how well the model predicted the effect of four changes:</a:t>
            </a:r>
          </a:p>
          <a:p>
            <a:pPr marL="1262063" lvl="1" indent="-347663" eaLnBrk="0" hangingPunct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600" dirty="0">
                <a:latin typeface="Times New Roman"/>
                <a:cs typeface="Times New Roman"/>
              </a:rPr>
              <a:t>I</a:t>
            </a:r>
            <a:r>
              <a:rPr lang="en-US" sz="2600" dirty="0" smtClean="0">
                <a:latin typeface="Times New Roman"/>
                <a:cs typeface="Times New Roman"/>
              </a:rPr>
              <a:t>mproving health; </a:t>
            </a:r>
          </a:p>
          <a:p>
            <a:pPr marL="1262063" lvl="1" indent="-347663" eaLnBrk="0" hangingPunct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600" dirty="0">
                <a:latin typeface="Times New Roman"/>
                <a:cs typeface="Times New Roman"/>
              </a:rPr>
              <a:t>I</a:t>
            </a:r>
            <a:r>
              <a:rPr lang="en-US" sz="2600" dirty="0" smtClean="0">
                <a:latin typeface="Times New Roman"/>
                <a:cs typeface="Times New Roman"/>
              </a:rPr>
              <a:t>mproving mortality;</a:t>
            </a:r>
          </a:p>
          <a:p>
            <a:pPr marL="1262063" lvl="1" indent="-347663" eaLnBrk="0" hangingPunct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600" dirty="0">
                <a:latin typeface="Times New Roman"/>
                <a:cs typeface="Times New Roman"/>
              </a:rPr>
              <a:t>I</a:t>
            </a:r>
            <a:r>
              <a:rPr lang="en-US" sz="2600" dirty="0" smtClean="0">
                <a:latin typeface="Times New Roman"/>
                <a:cs typeface="Times New Roman"/>
              </a:rPr>
              <a:t>ncreases in the FRA; and</a:t>
            </a:r>
          </a:p>
          <a:p>
            <a:pPr marL="1262063" lvl="1" indent="-347663" eaLnBrk="0" hangingPunct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600" dirty="0">
                <a:latin typeface="Times New Roman"/>
                <a:cs typeface="Times New Roman"/>
              </a:rPr>
              <a:t>T</a:t>
            </a:r>
            <a:r>
              <a:rPr lang="en-US" sz="2600" dirty="0" smtClean="0">
                <a:latin typeface="Times New Roman"/>
                <a:cs typeface="Times New Roman"/>
              </a:rPr>
              <a:t>he shift to DC plans.</a:t>
            </a:r>
          </a:p>
        </p:txBody>
      </p:sp>
    </p:spTree>
    <p:extLst>
      <p:ext uri="{BB962C8B-B14F-4D97-AF65-F5344CB8AC3E}">
        <p14:creationId xmlns:p14="http://schemas.microsoft.com/office/powerpoint/2010/main" val="28911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50955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External Validation: The model predicts the responses to these changes well.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850" y="196471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of Sample Completely Retired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50-69, by Cohort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4534" y="5992569"/>
            <a:ext cx="458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from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HRS and Gustman and Steinmeier (2006).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967384"/>
              </p:ext>
            </p:extLst>
          </p:nvPr>
        </p:nvGraphicFramePr>
        <p:xfrm>
          <a:off x="2137832" y="2466237"/>
          <a:ext cx="486833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31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503631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Estimating the distributional effects of reforms requires a baseline policy.</a:t>
            </a: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0" y="1726191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The Gustman and Steinmeier model’s “baseline” policy uses Social Security rules for the 1931-1941 birth cohorts.</a:t>
            </a: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But the reforms being considered start with the current legislative environment.</a:t>
            </a: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This paper uses as its baseline policy an FRA of 67, a DRC of 8 percent per year, and no earnings test over the FRA.</a:t>
            </a: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The baseline assumes benefit schedule as under current law.</a:t>
            </a:r>
          </a:p>
        </p:txBody>
      </p:sp>
    </p:spTree>
    <p:extLst>
      <p:ext uri="{BB962C8B-B14F-4D97-AF65-F5344CB8AC3E}">
        <p14:creationId xmlns:p14="http://schemas.microsoft.com/office/powerpoint/2010/main" val="6765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50955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The model predicts benefit reductions affect retirement timing more than tax increases.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4534" y="5992569"/>
            <a:ext cx="458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from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HRS and Gustman and Steinmeier (2006).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729450"/>
              </p:ext>
            </p:extLst>
          </p:nvPr>
        </p:nvGraphicFramePr>
        <p:xfrm>
          <a:off x="1481262" y="2513733"/>
          <a:ext cx="632117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81"/>
                <a:gridCol w="520455"/>
                <a:gridCol w="239778"/>
                <a:gridCol w="521152"/>
                <a:gridCol w="260059"/>
                <a:gridCol w="564638"/>
                <a:gridCol w="262982"/>
                <a:gridCol w="324353"/>
                <a:gridCol w="233934"/>
                <a:gridCol w="293122"/>
                <a:gridCol w="555558"/>
                <a:gridCol w="350959"/>
                <a:gridCol w="493695"/>
                <a:gridCol w="278816"/>
                <a:gridCol w="550917"/>
                <a:gridCol w="189616"/>
                <a:gridCol w="162560"/>
              </a:tblGrid>
              <a:tr h="7168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Share completely retired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Percent change from baseline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9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Age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Baseline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FRA 69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COLA reduction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 increase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FRA 69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COLA reduction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Tax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increase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42.6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40.8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41.7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42.6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46.8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45.9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46.9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49.8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49.7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48.8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49.9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075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54.5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53.8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075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59.5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56.9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58.3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59.7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075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61.5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61.4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63.2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075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66.6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65.3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66.8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075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69.2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66.5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67.5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69.3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b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9850" y="196471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 Change in Share Completely Retired under Various Policies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50955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The effect of benefit reductions on retirement is larger for low-income workers.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4534" y="5992569"/>
            <a:ext cx="458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from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HRS and Gustman and Steinmeier (2006).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16847"/>
              </p:ext>
            </p:extLst>
          </p:nvPr>
        </p:nvGraphicFramePr>
        <p:xfrm>
          <a:off x="1974848" y="2713279"/>
          <a:ext cx="5334004" cy="244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08"/>
                <a:gridCol w="518911"/>
                <a:gridCol w="301705"/>
                <a:gridCol w="511095"/>
                <a:gridCol w="309521"/>
                <a:gridCol w="528679"/>
                <a:gridCol w="291937"/>
                <a:gridCol w="503929"/>
                <a:gridCol w="316687"/>
                <a:gridCol w="504580"/>
                <a:gridCol w="316036"/>
                <a:gridCol w="496764"/>
                <a:gridCol w="323852"/>
              </a:tblGrid>
              <a:tr h="240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FRA to 69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COLA reduction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4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Age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Low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Middle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High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Low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Middle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High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2.4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4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6.4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3.6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4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3.6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0.9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4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3.6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0.9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4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7.0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2.4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3.6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4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5.0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0.9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4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4.8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1.4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3.6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2.6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2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5.5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2.4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9850" y="196471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 Change in Share Completely Retired under Benefit Reduction, by Income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50955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The timing of consumption changes differs considerably across the three policies.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96471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 Change in Consumption under Various Policies, by Age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4534" y="5992569"/>
            <a:ext cx="458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from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HRS and Gustman and Steinmeier (2006).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664955"/>
              </p:ext>
            </p:extLst>
          </p:nvPr>
        </p:nvGraphicFramePr>
        <p:xfrm>
          <a:off x="2235199" y="2588168"/>
          <a:ext cx="4275667" cy="292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50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0285" y="804920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While the consumption effect is similar across income groups for tax increase, it varies for benefit reductions.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4534" y="5992569"/>
            <a:ext cx="458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from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HRS and Gustman and Steinmeier (2006).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586207"/>
              </p:ext>
            </p:extLst>
          </p:nvPr>
        </p:nvGraphicFramePr>
        <p:xfrm>
          <a:off x="150285" y="3192640"/>
          <a:ext cx="3930649" cy="244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768681"/>
              </p:ext>
            </p:extLst>
          </p:nvPr>
        </p:nvGraphicFramePr>
        <p:xfrm>
          <a:off x="4720168" y="3184174"/>
          <a:ext cx="4186766" cy="2455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4735" y="2410212"/>
            <a:ext cx="4089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 Change in Consumption under 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 69, by Age and Income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7535" y="2410212"/>
            <a:ext cx="4089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 Change in Consumption under COLA Reduction, by Age and Income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164010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Conclusion</a:t>
            </a: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0" y="1601772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Reductions in benefits are likely to have a larger effect on retirement – both in terms of behavior and consumption.</a:t>
            </a: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Tax increases have smaller effects on consumption in retirement, but result in a longer period of decreased consumption during the working life.</a:t>
            </a: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Structural models are a useful tool to help consider the </a:t>
            </a:r>
            <a:br>
              <a:rPr lang="en-US" sz="2600" dirty="0" smtClean="0">
                <a:latin typeface="Times New Roman"/>
                <a:cs typeface="Times New Roman"/>
              </a:rPr>
            </a:br>
            <a:r>
              <a:rPr lang="en-US" sz="2600" dirty="0" smtClean="0">
                <a:latin typeface="Times New Roman"/>
                <a:cs typeface="Times New Roman"/>
              </a:rPr>
              <a:t>trade-offs between these various options.</a:t>
            </a:r>
          </a:p>
        </p:txBody>
      </p:sp>
    </p:spTree>
    <p:extLst>
      <p:ext uri="{BB962C8B-B14F-4D97-AF65-F5344CB8AC3E}">
        <p14:creationId xmlns:p14="http://schemas.microsoft.com/office/powerpoint/2010/main" val="17529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" y="1535637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A variety of proposed changes could improve the finances of Social Security.</a:t>
            </a:r>
          </a:p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But while these changes can have a similar financial impact, as estimated by Social Security’s actuaries, their effect on individual behavior and welfare will vary.</a:t>
            </a:r>
          </a:p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This project uses the Gustman and Steinmeier structural model to evaluate the behavioral and welfare impact of changes that have similar effects on Social Security’s bottom line.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164010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Introduction to project</a:t>
            </a:r>
          </a:p>
        </p:txBody>
      </p:sp>
    </p:spTree>
    <p:extLst>
      <p:ext uri="{BB962C8B-B14F-4D97-AF65-F5344CB8AC3E}">
        <p14:creationId xmlns:p14="http://schemas.microsoft.com/office/powerpoint/2010/main" val="24617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0" y="2099058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Structural models begin with assumptions on workers’ utility function, choice set, and financial constraints.</a:t>
            </a:r>
          </a:p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The parameters of workers’ utility functions are estimated based on observed choices given their constraints.</a:t>
            </a:r>
          </a:p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For example, if workers in poor health retire before Social Security eligibility, it implies a strong disutility from work.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460" y="440678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Structural econometric models present </a:t>
            </a:r>
            <a:r>
              <a:rPr lang="en-US" sz="3800" dirty="0">
                <a:latin typeface="Times New Roman"/>
                <a:cs typeface="Times New Roman"/>
              </a:rPr>
              <a:t>a</a:t>
            </a:r>
            <a:r>
              <a:rPr lang="en-US" sz="3800" dirty="0" smtClean="0">
                <a:latin typeface="Times New Roman"/>
                <a:cs typeface="Times New Roman"/>
              </a:rPr>
              <a:t> way to analyze behavioral and welfare effects.</a:t>
            </a:r>
          </a:p>
        </p:txBody>
      </p:sp>
    </p:spTree>
    <p:extLst>
      <p:ext uri="{BB962C8B-B14F-4D97-AF65-F5344CB8AC3E}">
        <p14:creationId xmlns:p14="http://schemas.microsoft.com/office/powerpoint/2010/main" val="34698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0" y="2017217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Continuing the earlier example, imagine the effect on sick workers of delaying the early eligibility age:</a:t>
            </a:r>
          </a:p>
          <a:p>
            <a:pPr marL="108585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Some may work longer to avoid years of low income.</a:t>
            </a:r>
          </a:p>
          <a:p>
            <a:pPr marL="108585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Others, with some retirement savings, might stop working anyway.</a:t>
            </a:r>
          </a:p>
          <a:p>
            <a:pPr marL="108585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endParaRPr lang="en-US" sz="2600" dirty="0">
              <a:latin typeface="Times New Roman"/>
              <a:cs typeface="Times New Roman"/>
            </a:endParaRPr>
          </a:p>
          <a:p>
            <a:pPr marL="628650" indent="-4572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This example illustrates how policy experiments can play out in the model.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460" y="435894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In these models, researchers can simulate behavior under alternative constraints.</a:t>
            </a:r>
          </a:p>
        </p:txBody>
      </p:sp>
    </p:spTree>
    <p:extLst>
      <p:ext uri="{BB962C8B-B14F-4D97-AF65-F5344CB8AC3E}">
        <p14:creationId xmlns:p14="http://schemas.microsoft.com/office/powerpoint/2010/main" val="28804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79492" y="2346299"/>
            <a:ext cx="894926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Raising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Full Retirement Age (FRA) to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69.</a:t>
            </a:r>
          </a:p>
          <a:p>
            <a:pPr marL="457200" indent="-457200">
              <a:buFontTx/>
              <a:buAutoNum type="arabicPeriod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cost-of-living adjustment (COLA) by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points.</a:t>
            </a:r>
          </a:p>
          <a:p>
            <a:pPr marL="457200" lvl="0" indent="-457200"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portion of the payroll tax to 7.75 percent.</a:t>
            </a:r>
          </a:p>
          <a:p>
            <a:pPr marL="457200" lvl="0" indent="-457200"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46971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Will present the results of the effects of three changes to the Social Security program.</a:t>
            </a:r>
          </a:p>
        </p:txBody>
      </p:sp>
    </p:spTree>
    <p:extLst>
      <p:ext uri="{BB962C8B-B14F-4D97-AF65-F5344CB8AC3E}">
        <p14:creationId xmlns:p14="http://schemas.microsoft.com/office/powerpoint/2010/main" val="33021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38"/>
              <p:cNvSpPr txBox="1">
                <a:spLocks noChangeArrowheads="1"/>
              </p:cNvSpPr>
              <p:nvPr/>
            </p:nvSpPr>
            <p:spPr bwMode="auto">
              <a:xfrm>
                <a:off x="0" y="1635745"/>
                <a:ext cx="9144000" cy="4170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marL="685800" indent="-514350" eaLnBrk="0" hangingPunct="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latin typeface="Times New Roman"/>
                    <a:cs typeface="Times New Roman"/>
                  </a:rPr>
                  <a:t>The model focuses on married males’ consumption and labor choices.</a:t>
                </a:r>
              </a:p>
              <a:p>
                <a:pPr marL="685800" indent="-514350" eaLnBrk="0" hangingPunct="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2600" dirty="0">
                  <a:latin typeface="Times New Roman"/>
                  <a:cs typeface="Times New Roman"/>
                </a:endParaRPr>
              </a:p>
              <a:p>
                <a:pPr marL="685800" indent="-514350" eaLnBrk="0" hangingPunct="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latin typeface="Times New Roman"/>
                    <a:cs typeface="Times New Roman"/>
                  </a:rPr>
                  <a:t>Forward-looking workers maximize expected lifetime utility:</a:t>
                </a:r>
              </a:p>
              <a:p>
                <a:pPr marL="171450" eaLnBrk="0" hangingPunct="0">
                  <a:spcBef>
                    <a:spcPts val="0"/>
                  </a:spcBef>
                  <a:buSzPct val="100000"/>
                </a:pPr>
                <a:endParaRPr lang="en-US" sz="2600" dirty="0" smtClean="0">
                  <a:latin typeface="Times New Roman"/>
                  <a:cs typeface="Times New Roman"/>
                </a:endParaRPr>
              </a:p>
              <a:p>
                <a:pPr marL="171450" eaLnBrk="0" hangingPunct="0">
                  <a:spcBef>
                    <a:spcPts val="0"/>
                  </a:spcBef>
                  <a:buSzPct val="100000"/>
                </a:pPr>
                <a:endParaRPr lang="en-US" sz="2600" dirty="0">
                  <a:latin typeface="Times New Roman"/>
                  <a:cs typeface="Times New Roman"/>
                </a:endParaRPr>
              </a:p>
              <a:p>
                <a:pPr marL="171450" eaLnBrk="0" hangingPunct="0">
                  <a:spcBef>
                    <a:spcPts val="0"/>
                  </a:spcBef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𝐸𝑈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sz="26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𝜌</m:t>
                                      </m:r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𝑚</m:t>
                                      </m:r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nary>
                                  <m:d>
                                    <m:d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den>
                                      </m:f>
                                      <m:sSubSup>
                                        <m:sSub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sup>
                                      </m:sSubSup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sSubSup>
                                        <m:sSub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sz="2600" i="1">
                                              <a:latin typeface="Cambria Math"/>
                                            </a:rPr>
                                            <m:t>𝛾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</m:nary>
                        </m:e>
                      </m:d>
                      <m:r>
                        <a:rPr lang="en-US" sz="26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600" dirty="0" smtClean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685800" indent="-514350" eaLnBrk="0" hangingPunct="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26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14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35745"/>
                <a:ext cx="9144000" cy="4170501"/>
              </a:xfrm>
              <a:prstGeom prst="rect">
                <a:avLst/>
              </a:prstGeom>
              <a:blipFill rotWithShape="0">
                <a:blip r:embed="rId4"/>
                <a:stretch>
                  <a:fillRect t="-131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68808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This project uses the Gustman and Steinmeier (2006, 2009) structural model.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83934" y="3630820"/>
            <a:ext cx="1888066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discounting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627967" y="3969374"/>
            <a:ext cx="0" cy="50811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822700" y="5545156"/>
            <a:ext cx="1888066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of living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 bwMode="auto">
          <a:xfrm flipV="1">
            <a:off x="4766733" y="4951551"/>
            <a:ext cx="0" cy="59360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766733" y="3630820"/>
            <a:ext cx="2159000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Utility of consumption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5786966" y="3969374"/>
            <a:ext cx="0" cy="50811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6925733" y="4951551"/>
            <a:ext cx="0" cy="60177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846233" y="5544856"/>
            <a:ext cx="2159000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Disutility of labor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38"/>
              <p:cNvSpPr txBox="1">
                <a:spLocks noChangeArrowheads="1"/>
              </p:cNvSpPr>
              <p:nvPr/>
            </p:nvSpPr>
            <p:spPr bwMode="auto">
              <a:xfrm>
                <a:off x="139700" y="3391233"/>
                <a:ext cx="9144000" cy="944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marL="171450" eaLnBrk="0" hangingPunct="0">
                  <a:spcBef>
                    <a:spcPts val="0"/>
                  </a:spcBef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𝑡</m:t>
                          </m:r>
                          <m:r>
                            <a:rPr lang="en-US" sz="2600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26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𝑚</m:t>
                          </m:r>
                          <m:r>
                            <a:rPr lang="en-US" sz="2600" i="1">
                              <a:latin typeface="Cambria Math"/>
                            </a:rPr>
                            <m:t>,</m:t>
                          </m:r>
                          <m:r>
                            <a:rPr lang="en-US" sz="26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6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𝑚</m:t>
                          </m:r>
                          <m:r>
                            <a:rPr lang="en-US" sz="2600" i="1">
                              <a:latin typeface="Cambria Math"/>
                            </a:rPr>
                            <m:t>,</m:t>
                          </m:r>
                          <m:r>
                            <a:rPr lang="en-US" sz="26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600" i="1">
                          <a:latin typeface="Cambria Math"/>
                        </a:rPr>
                        <m:t>− 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𝑚</m:t>
                          </m:r>
                          <m:r>
                            <a:rPr lang="en-US" sz="2600" i="1">
                              <a:latin typeface="Cambria Math"/>
                            </a:rPr>
                            <m:t>,</m:t>
                          </m:r>
                          <m:r>
                            <a:rPr lang="en-US" sz="2600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600" dirty="0" smtClean="0">
                  <a:latin typeface="Times New Roman"/>
                  <a:cs typeface="Times New Roman"/>
                </a:endParaRPr>
              </a:p>
              <a:p>
                <a:pPr marL="628650" indent="-457200" eaLnBrk="0" hangingPunct="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2600" dirty="0" smtClean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14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700" y="3391233"/>
                <a:ext cx="9144000" cy="9441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79274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Workers’ assets today depend on their past consumption and labor force decisions.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299" y="2665559"/>
            <a:ext cx="1295399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Assets at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 bwMode="auto">
          <a:xfrm>
            <a:off x="761999" y="3004113"/>
            <a:ext cx="0" cy="48883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256362" y="3902115"/>
            <a:ext cx="0" cy="47082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58381" y="4372938"/>
            <a:ext cx="1587500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Realized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return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5881" y="2666176"/>
            <a:ext cx="1464733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 income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17" idx="2"/>
          </p:cNvCxnSpPr>
          <p:nvPr/>
        </p:nvCxnSpPr>
        <p:spPr bwMode="auto">
          <a:xfrm flipH="1">
            <a:off x="3778247" y="3004730"/>
            <a:ext cx="1" cy="4969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29" idx="0"/>
          </p:cNvCxnSpPr>
          <p:nvPr/>
        </p:nvCxnSpPr>
        <p:spPr bwMode="auto">
          <a:xfrm flipV="1">
            <a:off x="4977341" y="3863285"/>
            <a:ext cx="0" cy="50965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119032" y="4372937"/>
            <a:ext cx="1716617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 choice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(Full, part, none)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9614" y="2666176"/>
            <a:ext cx="1686986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Spouse’s income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07667" y="4372938"/>
            <a:ext cx="1786466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Security and pension income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81898" y="2666314"/>
            <a:ext cx="1439334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8310031" y="3012356"/>
            <a:ext cx="0" cy="48058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7223760" y="3863285"/>
            <a:ext cx="0" cy="50965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6244164" y="3004730"/>
            <a:ext cx="0" cy="48058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902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-15240" y="2116042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15938" indent="-344488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Individuals are assumed to claim Social Security as soon as earnings fall below the earnings test.</a:t>
            </a:r>
          </a:p>
          <a:p>
            <a:pPr marL="1262063" lvl="1" indent="-347663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This links the decision to cease working with claiming.</a:t>
            </a:r>
          </a:p>
          <a:p>
            <a:pPr marL="1262063" lvl="1" indent="-347663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The benefit reflects the actuarial reduction or delayed retirement credit at the time of claiming.</a:t>
            </a:r>
          </a:p>
          <a:p>
            <a:pPr marL="108585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endParaRPr lang="en-US" sz="2600" dirty="0">
              <a:latin typeface="Times New Roman"/>
              <a:cs typeface="Times New Roman"/>
            </a:endParaRPr>
          </a:p>
          <a:p>
            <a:pPr marL="515938" indent="-344488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DB pension wealth accumulates based on actual plan rules, which often reflect strong incentives to work to a certain age.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177648"/>
            <a:ext cx="9004300" cy="1444776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Pensions and Social Security benefits, </a:t>
            </a:r>
            <a:r>
              <a:rPr lang="en-US" sz="3800" i="1" dirty="0" err="1" smtClean="0">
                <a:latin typeface="Times New Roman"/>
                <a:cs typeface="Times New Roman"/>
              </a:rPr>
              <a:t>B</a:t>
            </a:r>
            <a:r>
              <a:rPr lang="en-US" sz="3800" i="1" baseline="-25000" dirty="0" err="1" smtClean="0">
                <a:latin typeface="Times New Roman"/>
                <a:cs typeface="Times New Roman"/>
              </a:rPr>
              <a:t>m,t</a:t>
            </a:r>
            <a:r>
              <a:rPr lang="en-US" sz="3800" dirty="0" smtClean="0">
                <a:latin typeface="Times New Roman"/>
                <a:cs typeface="Times New Roman"/>
              </a:rPr>
              <a:t>, are especially important parts of the model.</a:t>
            </a:r>
          </a:p>
        </p:txBody>
      </p:sp>
    </p:spTree>
    <p:extLst>
      <p:ext uri="{BB962C8B-B14F-4D97-AF65-F5344CB8AC3E}">
        <p14:creationId xmlns:p14="http://schemas.microsoft.com/office/powerpoint/2010/main" val="4385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9244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Internal Validation: The model fits the behavior of those it was estimated on well.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35295203"/>
              </p:ext>
            </p:extLst>
          </p:nvPr>
        </p:nvGraphicFramePr>
        <p:xfrm>
          <a:off x="2355850" y="2429162"/>
          <a:ext cx="4572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185326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of Sample Completely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Retired, Ages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50-64, HRS Cohort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4534" y="5992569"/>
            <a:ext cx="458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from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HRS and Gustman and Steinmeier (2006).</a:t>
            </a:r>
          </a:p>
        </p:txBody>
      </p:sp>
    </p:spTree>
    <p:extLst>
      <p:ext uri="{BB962C8B-B14F-4D97-AF65-F5344CB8AC3E}">
        <p14:creationId xmlns:p14="http://schemas.microsoft.com/office/powerpoint/2010/main" val="35858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cala-Regular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cala-Regular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106558</TotalTime>
  <Words>1159</Words>
  <Application>Microsoft Office PowerPoint</Application>
  <PresentationFormat>On-screen Show (4:3)</PresentationFormat>
  <Paragraphs>305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Cambria Math</vt:lpstr>
      <vt:lpstr>Courier New</vt:lpstr>
      <vt:lpstr>Sakkal Majalla</vt:lpstr>
      <vt:lpstr>Scala-Regular</vt:lpstr>
      <vt:lpstr>Times New Roman</vt:lpstr>
      <vt:lpstr>Blank Presentation</vt:lpstr>
      <vt:lpstr>PowerPoint Presentation</vt:lpstr>
      <vt:lpstr>Introduction to project</vt:lpstr>
      <vt:lpstr>Structural econometric models present a way to analyze behavioral and welfare effects.</vt:lpstr>
      <vt:lpstr>In these models, researchers can simulate behavior under alternative constraints.</vt:lpstr>
      <vt:lpstr>Will present the results of the effects of three changes to the Social Security program.</vt:lpstr>
      <vt:lpstr>This project uses the Gustman and Steinmeier (2006, 2009) structural model.</vt:lpstr>
      <vt:lpstr>Workers’ assets today depend on their past consumption and labor force decisions.</vt:lpstr>
      <vt:lpstr>Pensions and Social Security benefits, Bm,t, are especially important parts of the model.</vt:lpstr>
      <vt:lpstr>Internal Validation: The model fits the behavior of those it was estimated on well.</vt:lpstr>
      <vt:lpstr>Checking that the model accurately predicts changes in behavior is important too.</vt:lpstr>
      <vt:lpstr>External Validation: The model predicts the responses to these changes well.</vt:lpstr>
      <vt:lpstr>Estimating the distributional effects of reforms requires a baseline policy.</vt:lpstr>
      <vt:lpstr>The model predicts benefit reductions affect retirement timing more than tax increases.</vt:lpstr>
      <vt:lpstr>The effect of benefit reductions on retirement is larger for low-income workers.</vt:lpstr>
      <vt:lpstr>The timing of consumption changes differs considerably across the three policies.</vt:lpstr>
      <vt:lpstr>While the consumption effect is similar across income groups for tax increase, it varies for benefit reductions.</vt:lpstr>
      <vt:lpstr>Conclusion</vt:lpstr>
    </vt:vector>
  </TitlesOfParts>
  <Company>Kara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401(k) Plans</dc:title>
  <dc:creator>Kara</dc:creator>
  <cp:lastModifiedBy>Amy Grzybowski</cp:lastModifiedBy>
  <cp:revision>1142</cp:revision>
  <cp:lastPrinted>2017-06-20T15:07:02Z</cp:lastPrinted>
  <dcterms:created xsi:type="dcterms:W3CDTF">2011-08-02T20:08:12Z</dcterms:created>
  <dcterms:modified xsi:type="dcterms:W3CDTF">2017-08-01T18:15:59Z</dcterms:modified>
</cp:coreProperties>
</file>