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2" r:id="rId4"/>
    <p:sldId id="261" r:id="rId5"/>
    <p:sldId id="263" r:id="rId6"/>
    <p:sldId id="266" r:id="rId7"/>
    <p:sldId id="267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62" autoAdjust="0"/>
  </p:normalViewPr>
  <p:slideViewPr>
    <p:cSldViewPr>
      <p:cViewPr varScale="1">
        <p:scale>
          <a:sx n="99" d="100"/>
          <a:sy n="99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anie.moulton.JGIPPM\Dropbox\MacArthur%20Reverse%20Mortgages\Federal%20Reserve%20Board\Paper\Normalized%20Extractions%202001-2013%20by%20channel,%20credit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anie.moulton.JGIPPM\Dropbox\MacArthur%20Reverse%20Mortgages\Federal%20Reserve%20Board\Paper\Normalized%20Extractions%202001-2013%20by%20channel,%20credit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</a:t>
            </a:r>
            <a:r>
              <a:rPr lang="en-US" baseline="0" dirty="0" smtClean="0"/>
              <a:t> of Senior Population Extracting Equity Through Borrowing in 2013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U.S.</c:v>
                </c:pt>
                <c:pt idx="1">
                  <c:v>Italy</c:v>
                </c:pt>
                <c:pt idx="2">
                  <c:v>France</c:v>
                </c:pt>
                <c:pt idx="3">
                  <c:v>Spain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1.76</c:v>
                </c:pt>
                <c:pt idx="1">
                  <c:v>0.24</c:v>
                </c:pt>
                <c:pt idx="2">
                  <c:v>1.67</c:v>
                </c:pt>
                <c:pt idx="3">
                  <c:v>1.59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77632"/>
        <c:axId val="157009872"/>
      </c:barChart>
      <c:catAx>
        <c:axId val="157877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7009872"/>
        <c:crosses val="autoZero"/>
        <c:auto val="1"/>
        <c:lblAlgn val="ctr"/>
        <c:lblOffset val="100"/>
        <c:noMultiLvlLbl val="0"/>
      </c:catAx>
      <c:valAx>
        <c:axId val="157009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7877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HELOCs per </a:t>
            </a:r>
            <a:r>
              <a:rPr lang="en-US" dirty="0" smtClean="0"/>
              <a:t>Senior, 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Low Credit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Sheet1!$H$3:$H$15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Sheet1!$I$3:$I$15</c:f>
              <c:numCache>
                <c:formatCode>General</c:formatCode>
                <c:ptCount val="13"/>
                <c:pt idx="0">
                  <c:v>1.3931199999999999E-2</c:v>
                </c:pt>
                <c:pt idx="1">
                  <c:v>1.9852600000000001E-2</c:v>
                </c:pt>
                <c:pt idx="2">
                  <c:v>2.5679899999999999E-2</c:v>
                </c:pt>
                <c:pt idx="3">
                  <c:v>2.9240100000000002E-2</c:v>
                </c:pt>
                <c:pt idx="4">
                  <c:v>2.9152600000000001E-2</c:v>
                </c:pt>
                <c:pt idx="5">
                  <c:v>2.52965E-2</c:v>
                </c:pt>
                <c:pt idx="6">
                  <c:v>2.19927E-2</c:v>
                </c:pt>
                <c:pt idx="7">
                  <c:v>1.19597E-2</c:v>
                </c:pt>
                <c:pt idx="8">
                  <c:v>5.8716000000000003E-3</c:v>
                </c:pt>
                <c:pt idx="9">
                  <c:v>4.6585000000000003E-3</c:v>
                </c:pt>
                <c:pt idx="10">
                  <c:v>4.4035999999999997E-3</c:v>
                </c:pt>
                <c:pt idx="11">
                  <c:v>4.2897999999999999E-3</c:v>
                </c:pt>
                <c:pt idx="12">
                  <c:v>4.0895999999999997E-3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EB0-465D-A4F3-95251891E596}"/>
            </c:ext>
          </c:extLst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High Credit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Sheet1!$H$3:$H$15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Sheet1!$J$3:$J$15</c:f>
              <c:numCache>
                <c:formatCode>General</c:formatCode>
                <c:ptCount val="13"/>
                <c:pt idx="0">
                  <c:v>2.8371E-2</c:v>
                </c:pt>
                <c:pt idx="1">
                  <c:v>4.0518600000000002E-2</c:v>
                </c:pt>
                <c:pt idx="2">
                  <c:v>4.9417799999999998E-2</c:v>
                </c:pt>
                <c:pt idx="3">
                  <c:v>4.7790399999999997E-2</c:v>
                </c:pt>
                <c:pt idx="4">
                  <c:v>4.4560900000000001E-2</c:v>
                </c:pt>
                <c:pt idx="5">
                  <c:v>3.7054999999999998E-2</c:v>
                </c:pt>
                <c:pt idx="6">
                  <c:v>3.41394E-2</c:v>
                </c:pt>
                <c:pt idx="7">
                  <c:v>2.46042E-2</c:v>
                </c:pt>
                <c:pt idx="8">
                  <c:v>1.36279E-2</c:v>
                </c:pt>
                <c:pt idx="9">
                  <c:v>1.1221099999999999E-2</c:v>
                </c:pt>
                <c:pt idx="10">
                  <c:v>1.09131E-2</c:v>
                </c:pt>
                <c:pt idx="11">
                  <c:v>1.03882E-2</c:v>
                </c:pt>
                <c:pt idx="12">
                  <c:v>1.0031099999999999E-2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EB0-465D-A4F3-95251891E596}"/>
            </c:ext>
          </c:extLst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Moderate Credit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Sheet1!$H$3:$H$15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Sheet1!$K$3:$K$15</c:f>
              <c:numCache>
                <c:formatCode>General</c:formatCode>
                <c:ptCount val="13"/>
                <c:pt idx="0">
                  <c:v>1.9848000000000001E-2</c:v>
                </c:pt>
                <c:pt idx="1">
                  <c:v>2.88291E-2</c:v>
                </c:pt>
                <c:pt idx="2">
                  <c:v>3.50076E-2</c:v>
                </c:pt>
                <c:pt idx="3">
                  <c:v>3.6766899999999998E-2</c:v>
                </c:pt>
                <c:pt idx="4">
                  <c:v>3.5817799999999997E-2</c:v>
                </c:pt>
                <c:pt idx="5">
                  <c:v>3.05501E-2</c:v>
                </c:pt>
                <c:pt idx="6">
                  <c:v>2.73364E-2</c:v>
                </c:pt>
                <c:pt idx="7">
                  <c:v>1.8063900000000001E-2</c:v>
                </c:pt>
                <c:pt idx="8">
                  <c:v>9.1436999999999994E-3</c:v>
                </c:pt>
                <c:pt idx="9">
                  <c:v>7.6303999999999999E-3</c:v>
                </c:pt>
                <c:pt idx="10">
                  <c:v>7.2113999999999998E-3</c:v>
                </c:pt>
                <c:pt idx="11">
                  <c:v>7.2481999999999998E-3</c:v>
                </c:pt>
                <c:pt idx="12">
                  <c:v>6.4224E-3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EB0-465D-A4F3-95251891E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013232"/>
        <c:axId val="237871744"/>
      </c:lineChart>
      <c:catAx>
        <c:axId val="1570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7871744"/>
        <c:crosses val="autoZero"/>
        <c:auto val="1"/>
        <c:lblAlgn val="ctr"/>
        <c:lblOffset val="100"/>
        <c:noMultiLvlLbl val="0"/>
      </c:catAx>
      <c:valAx>
        <c:axId val="23787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701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HECMs per </a:t>
            </a:r>
            <a:r>
              <a:rPr lang="en-US" dirty="0" smtClean="0"/>
              <a:t>Senior, 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Sheet1!$I$51</c:f>
              <c:strCache>
                <c:ptCount val="1"/>
                <c:pt idx="0">
                  <c:v>Low Credit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Sheet1!$H$52:$H$64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Sheet1!$I$52:$I$64</c:f>
              <c:numCache>
                <c:formatCode>General</c:formatCode>
                <c:ptCount val="13"/>
                <c:pt idx="0">
                  <c:v>2.1910000000000001E-4</c:v>
                </c:pt>
                <c:pt idx="1">
                  <c:v>3.9280000000000001E-4</c:v>
                </c:pt>
                <c:pt idx="2">
                  <c:v>5.4230000000000001E-4</c:v>
                </c:pt>
                <c:pt idx="3">
                  <c:v>1.2321000000000001E-3</c:v>
                </c:pt>
                <c:pt idx="4">
                  <c:v>1.4840000000000001E-3</c:v>
                </c:pt>
                <c:pt idx="5">
                  <c:v>2.5739000000000001E-3</c:v>
                </c:pt>
                <c:pt idx="6">
                  <c:v>3.5352999999999999E-3</c:v>
                </c:pt>
                <c:pt idx="7">
                  <c:v>3.6600999999999999E-3</c:v>
                </c:pt>
                <c:pt idx="8">
                  <c:v>2.9512000000000002E-3</c:v>
                </c:pt>
                <c:pt idx="9">
                  <c:v>1.9057E-3</c:v>
                </c:pt>
                <c:pt idx="10">
                  <c:v>1.6693000000000001E-3</c:v>
                </c:pt>
                <c:pt idx="11">
                  <c:v>1.1754000000000001E-3</c:v>
                </c:pt>
                <c:pt idx="12">
                  <c:v>1.2780000000000001E-3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2F-450B-8E48-3127EA3DDEDB}"/>
            </c:ext>
          </c:extLst>
        </c:ser>
        <c:ser>
          <c:idx val="1"/>
          <c:order val="1"/>
          <c:tx>
            <c:strRef>
              <c:f>Sheet1!$J$51</c:f>
              <c:strCache>
                <c:ptCount val="1"/>
                <c:pt idx="0">
                  <c:v>High Credit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Sheet1!$H$52:$H$64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Sheet1!$J$52:$J$64</c:f>
              <c:numCache>
                <c:formatCode>General</c:formatCode>
                <c:ptCount val="13"/>
                <c:pt idx="0">
                  <c:v>2.541E-4</c:v>
                </c:pt>
                <c:pt idx="1">
                  <c:v>4.0910000000000002E-4</c:v>
                </c:pt>
                <c:pt idx="2">
                  <c:v>5.6269999999999996E-4</c:v>
                </c:pt>
                <c:pt idx="3">
                  <c:v>1.0062999999999999E-3</c:v>
                </c:pt>
                <c:pt idx="4">
                  <c:v>1.0049E-3</c:v>
                </c:pt>
                <c:pt idx="5">
                  <c:v>1.6207999999999999E-3</c:v>
                </c:pt>
                <c:pt idx="6">
                  <c:v>2.0409E-3</c:v>
                </c:pt>
                <c:pt idx="7">
                  <c:v>1.9085E-3</c:v>
                </c:pt>
                <c:pt idx="8">
                  <c:v>2.4417000000000002E-3</c:v>
                </c:pt>
                <c:pt idx="9">
                  <c:v>1.6854999999999999E-3</c:v>
                </c:pt>
                <c:pt idx="10">
                  <c:v>1.5571999999999999E-3</c:v>
                </c:pt>
                <c:pt idx="11">
                  <c:v>1.0975E-3</c:v>
                </c:pt>
                <c:pt idx="12">
                  <c:v>1.1567000000000001E-3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2F-450B-8E48-3127EA3DDEDB}"/>
            </c:ext>
          </c:extLst>
        </c:ser>
        <c:ser>
          <c:idx val="2"/>
          <c:order val="2"/>
          <c:tx>
            <c:strRef>
              <c:f>Sheet1!$K$51</c:f>
              <c:strCache>
                <c:ptCount val="1"/>
                <c:pt idx="0">
                  <c:v>Moderate Credit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Sheet1!$H$52:$H$64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Sheet1!$K$52:$K$64</c:f>
              <c:numCache>
                <c:formatCode>General</c:formatCode>
                <c:ptCount val="13"/>
                <c:pt idx="0">
                  <c:v>2.4949999999999999E-4</c:v>
                </c:pt>
                <c:pt idx="1">
                  <c:v>4.0640000000000001E-4</c:v>
                </c:pt>
                <c:pt idx="2">
                  <c:v>5.4469999999999996E-4</c:v>
                </c:pt>
                <c:pt idx="3">
                  <c:v>1.0801000000000001E-3</c:v>
                </c:pt>
                <c:pt idx="4">
                  <c:v>1.1942999999999999E-3</c:v>
                </c:pt>
                <c:pt idx="5">
                  <c:v>2.1134000000000001E-3</c:v>
                </c:pt>
                <c:pt idx="6">
                  <c:v>2.7028999999999998E-3</c:v>
                </c:pt>
                <c:pt idx="7">
                  <c:v>2.5755000000000001E-3</c:v>
                </c:pt>
                <c:pt idx="8">
                  <c:v>2.5539E-3</c:v>
                </c:pt>
                <c:pt idx="9">
                  <c:v>1.6586000000000001E-3</c:v>
                </c:pt>
                <c:pt idx="10">
                  <c:v>1.5447E-3</c:v>
                </c:pt>
                <c:pt idx="11">
                  <c:v>1.1025E-3</c:v>
                </c:pt>
                <c:pt idx="12">
                  <c:v>1.1934000000000001E-3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2F-450B-8E48-3127EA3DD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875104"/>
        <c:axId val="301276528"/>
      </c:lineChart>
      <c:catAx>
        <c:axId val="2378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01276528"/>
        <c:crosses val="autoZero"/>
        <c:auto val="1"/>
        <c:lblAlgn val="ctr"/>
        <c:lblOffset val="100"/>
        <c:noMultiLvlLbl val="0"/>
      </c:catAx>
      <c:valAx>
        <c:axId val="30127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787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432E2-B470-4584-A3B1-AD4A4FBF1D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E33E3ED-AD51-492F-9601-9D0283F33D5A}">
      <dgm:prSet phldrT="[Text]"/>
      <dgm:spPr/>
      <dgm:t>
        <a:bodyPr/>
        <a:lstStyle/>
        <a:p>
          <a:r>
            <a:rPr lang="en-US" dirty="0" smtClean="0"/>
            <a:t>Decisions to become a homeowner</a:t>
          </a:r>
          <a:endParaRPr lang="en-US" dirty="0"/>
        </a:p>
      </dgm:t>
    </dgm:pt>
    <dgm:pt modelId="{527E5625-B35E-42FE-BCAF-2F4C3049A9F2}" type="parTrans" cxnId="{1118A9A3-8F2F-4AF0-9E0E-A452BF3E3043}">
      <dgm:prSet/>
      <dgm:spPr/>
      <dgm:t>
        <a:bodyPr/>
        <a:lstStyle/>
        <a:p>
          <a:endParaRPr lang="en-US"/>
        </a:p>
      </dgm:t>
    </dgm:pt>
    <dgm:pt modelId="{418CED2A-6D4E-4718-B988-A3257ADB8627}" type="sibTrans" cxnId="{1118A9A3-8F2F-4AF0-9E0E-A452BF3E3043}">
      <dgm:prSet/>
      <dgm:spPr/>
      <dgm:t>
        <a:bodyPr/>
        <a:lstStyle/>
        <a:p>
          <a:endParaRPr lang="en-US"/>
        </a:p>
      </dgm:t>
    </dgm:pt>
    <dgm:pt modelId="{42E5B3D7-BBF4-491B-B1AB-BC66A898AEC7}">
      <dgm:prSet phldrT="[Text]"/>
      <dgm:spPr/>
      <dgm:t>
        <a:bodyPr/>
        <a:lstStyle/>
        <a:p>
          <a:r>
            <a:rPr lang="en-US" dirty="0" smtClean="0"/>
            <a:t>Decisions regarding use of home equity</a:t>
          </a:r>
          <a:endParaRPr lang="en-US" dirty="0"/>
        </a:p>
      </dgm:t>
    </dgm:pt>
    <dgm:pt modelId="{E48D8920-A057-42E6-9997-9F56489328D0}" type="parTrans" cxnId="{263FB4E6-6B86-4980-ABBC-B9262D9D7B54}">
      <dgm:prSet/>
      <dgm:spPr/>
      <dgm:t>
        <a:bodyPr/>
        <a:lstStyle/>
        <a:p>
          <a:endParaRPr lang="en-US"/>
        </a:p>
      </dgm:t>
    </dgm:pt>
    <dgm:pt modelId="{282F8243-68B9-4E3A-B711-16DBA8C9F49B}" type="sibTrans" cxnId="{263FB4E6-6B86-4980-ABBC-B9262D9D7B54}">
      <dgm:prSet/>
      <dgm:spPr/>
      <dgm:t>
        <a:bodyPr/>
        <a:lstStyle/>
        <a:p>
          <a:endParaRPr lang="en-US"/>
        </a:p>
      </dgm:t>
    </dgm:pt>
    <dgm:pt modelId="{DB8C57D8-70E7-473F-BFE9-B3EB7FC127D3}">
      <dgm:prSet phldrT="[Text]"/>
      <dgm:spPr/>
      <dgm:t>
        <a:bodyPr/>
        <a:lstStyle/>
        <a:p>
          <a:r>
            <a:rPr lang="en-US" dirty="0" smtClean="0"/>
            <a:t>Retirement Security</a:t>
          </a:r>
          <a:endParaRPr lang="en-US" dirty="0"/>
        </a:p>
      </dgm:t>
    </dgm:pt>
    <dgm:pt modelId="{C7DBE2E1-6897-4F9C-9FA5-CC4B3A136AFE}" type="parTrans" cxnId="{6C2B7596-F1E2-4741-BC33-5FEB0DDCD15C}">
      <dgm:prSet/>
      <dgm:spPr/>
      <dgm:t>
        <a:bodyPr/>
        <a:lstStyle/>
        <a:p>
          <a:endParaRPr lang="en-US"/>
        </a:p>
      </dgm:t>
    </dgm:pt>
    <dgm:pt modelId="{53CF36E2-1434-4AB3-B054-B430F787765B}" type="sibTrans" cxnId="{6C2B7596-F1E2-4741-BC33-5FEB0DDCD15C}">
      <dgm:prSet/>
      <dgm:spPr/>
      <dgm:t>
        <a:bodyPr/>
        <a:lstStyle/>
        <a:p>
          <a:endParaRPr lang="en-US"/>
        </a:p>
      </dgm:t>
    </dgm:pt>
    <dgm:pt modelId="{8ABBF3ED-A41A-4D8A-A764-B9942E6E62EA}" type="pres">
      <dgm:prSet presAssocID="{57D432E2-B470-4584-A3B1-AD4A4FBF1D0C}" presName="Name0" presStyleCnt="0">
        <dgm:presLayoutVars>
          <dgm:dir/>
          <dgm:resizeHandles val="exact"/>
        </dgm:presLayoutVars>
      </dgm:prSet>
      <dgm:spPr/>
    </dgm:pt>
    <dgm:pt modelId="{F80774A9-7D01-4EC1-88BF-6910C3CFB817}" type="pres">
      <dgm:prSet presAssocID="{3E33E3ED-AD51-492F-9601-9D0283F33D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E4D5-E3DE-4080-AE41-493C988BA78E}" type="pres">
      <dgm:prSet presAssocID="{418CED2A-6D4E-4718-B988-A3257ADB8627}" presName="sibTrans" presStyleLbl="sibTrans2D1" presStyleIdx="0" presStyleCnt="2" custLinFactNeighborX="3151" custLinFactNeighborY="11656"/>
      <dgm:spPr/>
      <dgm:t>
        <a:bodyPr/>
        <a:lstStyle/>
        <a:p>
          <a:endParaRPr lang="en-US"/>
        </a:p>
      </dgm:t>
    </dgm:pt>
    <dgm:pt modelId="{54227366-02C5-4B94-8274-1980AC879820}" type="pres">
      <dgm:prSet presAssocID="{418CED2A-6D4E-4718-B988-A3257ADB862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5D31B33-ED68-4EC1-80E6-F34996C3E658}" type="pres">
      <dgm:prSet presAssocID="{42E5B3D7-BBF4-491B-B1AB-BC66A898AE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4086-17EE-40AA-8055-56FC3A97A9EA}" type="pres">
      <dgm:prSet presAssocID="{282F8243-68B9-4E3A-B711-16DBA8C9F49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F53C399-24A0-4DA7-8030-F7B21EE25A53}" type="pres">
      <dgm:prSet presAssocID="{282F8243-68B9-4E3A-B711-16DBA8C9F49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0AAF31E-B4F2-4C5C-8C94-5004138CA7C4}" type="pres">
      <dgm:prSet presAssocID="{DB8C57D8-70E7-473F-BFE9-B3EB7FC12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18A9A3-8F2F-4AF0-9E0E-A452BF3E3043}" srcId="{57D432E2-B470-4584-A3B1-AD4A4FBF1D0C}" destId="{3E33E3ED-AD51-492F-9601-9D0283F33D5A}" srcOrd="0" destOrd="0" parTransId="{527E5625-B35E-42FE-BCAF-2F4C3049A9F2}" sibTransId="{418CED2A-6D4E-4718-B988-A3257ADB8627}"/>
    <dgm:cxn modelId="{98C3C3E2-65F6-4D91-B56B-931903EED87B}" type="presOf" srcId="{418CED2A-6D4E-4718-B988-A3257ADB8627}" destId="{DBBCE4D5-E3DE-4080-AE41-493C988BA78E}" srcOrd="0" destOrd="0" presId="urn:microsoft.com/office/officeart/2005/8/layout/process1"/>
    <dgm:cxn modelId="{72C61800-E071-4CFE-8FFC-0C4BECC3D056}" type="presOf" srcId="{42E5B3D7-BBF4-491B-B1AB-BC66A898AEC7}" destId="{15D31B33-ED68-4EC1-80E6-F34996C3E658}" srcOrd="0" destOrd="0" presId="urn:microsoft.com/office/officeart/2005/8/layout/process1"/>
    <dgm:cxn modelId="{56033F50-8C84-44BD-A8E2-8FEA0089BF97}" type="presOf" srcId="{3E33E3ED-AD51-492F-9601-9D0283F33D5A}" destId="{F80774A9-7D01-4EC1-88BF-6910C3CFB817}" srcOrd="0" destOrd="0" presId="urn:microsoft.com/office/officeart/2005/8/layout/process1"/>
    <dgm:cxn modelId="{989F2CD1-3128-4055-B51E-7495D81C9F9A}" type="presOf" srcId="{418CED2A-6D4E-4718-B988-A3257ADB8627}" destId="{54227366-02C5-4B94-8274-1980AC879820}" srcOrd="1" destOrd="0" presId="urn:microsoft.com/office/officeart/2005/8/layout/process1"/>
    <dgm:cxn modelId="{32788347-2DF6-4153-92DC-8BD95FB49991}" type="presOf" srcId="{282F8243-68B9-4E3A-B711-16DBA8C9F49B}" destId="{7CDE4086-17EE-40AA-8055-56FC3A97A9EA}" srcOrd="0" destOrd="0" presId="urn:microsoft.com/office/officeart/2005/8/layout/process1"/>
    <dgm:cxn modelId="{5BCF08CC-639A-45D8-8957-01843BA5C69E}" type="presOf" srcId="{57D432E2-B470-4584-A3B1-AD4A4FBF1D0C}" destId="{8ABBF3ED-A41A-4D8A-A764-B9942E6E62EA}" srcOrd="0" destOrd="0" presId="urn:microsoft.com/office/officeart/2005/8/layout/process1"/>
    <dgm:cxn modelId="{263FB4E6-6B86-4980-ABBC-B9262D9D7B54}" srcId="{57D432E2-B470-4584-A3B1-AD4A4FBF1D0C}" destId="{42E5B3D7-BBF4-491B-B1AB-BC66A898AEC7}" srcOrd="1" destOrd="0" parTransId="{E48D8920-A057-42E6-9997-9F56489328D0}" sibTransId="{282F8243-68B9-4E3A-B711-16DBA8C9F49B}"/>
    <dgm:cxn modelId="{AF3ECFBA-2127-49B0-AE41-C4F629F11837}" type="presOf" srcId="{282F8243-68B9-4E3A-B711-16DBA8C9F49B}" destId="{AF53C399-24A0-4DA7-8030-F7B21EE25A53}" srcOrd="1" destOrd="0" presId="urn:microsoft.com/office/officeart/2005/8/layout/process1"/>
    <dgm:cxn modelId="{6C2B7596-F1E2-4741-BC33-5FEB0DDCD15C}" srcId="{57D432E2-B470-4584-A3B1-AD4A4FBF1D0C}" destId="{DB8C57D8-70E7-473F-BFE9-B3EB7FC127D3}" srcOrd="2" destOrd="0" parTransId="{C7DBE2E1-6897-4F9C-9FA5-CC4B3A136AFE}" sibTransId="{53CF36E2-1434-4AB3-B054-B430F787765B}"/>
    <dgm:cxn modelId="{D6619E86-BEE2-47DF-BB6D-C692F3DDB094}" type="presOf" srcId="{DB8C57D8-70E7-473F-BFE9-B3EB7FC127D3}" destId="{B0AAF31E-B4F2-4C5C-8C94-5004138CA7C4}" srcOrd="0" destOrd="0" presId="urn:microsoft.com/office/officeart/2005/8/layout/process1"/>
    <dgm:cxn modelId="{786602E9-325F-49AB-9C1A-94036FAC9391}" type="presParOf" srcId="{8ABBF3ED-A41A-4D8A-A764-B9942E6E62EA}" destId="{F80774A9-7D01-4EC1-88BF-6910C3CFB817}" srcOrd="0" destOrd="0" presId="urn:microsoft.com/office/officeart/2005/8/layout/process1"/>
    <dgm:cxn modelId="{CF3D86AF-4F58-458B-91DE-5AA944CA1011}" type="presParOf" srcId="{8ABBF3ED-A41A-4D8A-A764-B9942E6E62EA}" destId="{DBBCE4D5-E3DE-4080-AE41-493C988BA78E}" srcOrd="1" destOrd="0" presId="urn:microsoft.com/office/officeart/2005/8/layout/process1"/>
    <dgm:cxn modelId="{AD06D1E3-DC86-4EE1-A946-C287D451EFE1}" type="presParOf" srcId="{DBBCE4D5-E3DE-4080-AE41-493C988BA78E}" destId="{54227366-02C5-4B94-8274-1980AC879820}" srcOrd="0" destOrd="0" presId="urn:microsoft.com/office/officeart/2005/8/layout/process1"/>
    <dgm:cxn modelId="{6B938A69-DC1D-4913-92B9-F0D6AF583931}" type="presParOf" srcId="{8ABBF3ED-A41A-4D8A-A764-B9942E6E62EA}" destId="{15D31B33-ED68-4EC1-80E6-F34996C3E658}" srcOrd="2" destOrd="0" presId="urn:microsoft.com/office/officeart/2005/8/layout/process1"/>
    <dgm:cxn modelId="{70943378-9D7C-4FF1-8E1C-125438995E89}" type="presParOf" srcId="{8ABBF3ED-A41A-4D8A-A764-B9942E6E62EA}" destId="{7CDE4086-17EE-40AA-8055-56FC3A97A9EA}" srcOrd="3" destOrd="0" presId="urn:microsoft.com/office/officeart/2005/8/layout/process1"/>
    <dgm:cxn modelId="{BD1CE38F-E27A-4414-977A-849BC247DFB7}" type="presParOf" srcId="{7CDE4086-17EE-40AA-8055-56FC3A97A9EA}" destId="{AF53C399-24A0-4DA7-8030-F7B21EE25A53}" srcOrd="0" destOrd="0" presId="urn:microsoft.com/office/officeart/2005/8/layout/process1"/>
    <dgm:cxn modelId="{69DB948C-9CD7-4044-9F89-F14C5DC2C311}" type="presParOf" srcId="{8ABBF3ED-A41A-4D8A-A764-B9942E6E62EA}" destId="{B0AAF31E-B4F2-4C5C-8C94-5004138CA7C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432E2-B470-4584-A3B1-AD4A4FBF1D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E33E3ED-AD51-492F-9601-9D0283F33D5A}">
      <dgm:prSet phldrT="[Text]"/>
      <dgm:spPr/>
      <dgm:t>
        <a:bodyPr/>
        <a:lstStyle/>
        <a:p>
          <a:r>
            <a:rPr lang="en-US" dirty="0" smtClean="0"/>
            <a:t>Decisions to become a homeowner</a:t>
          </a:r>
          <a:endParaRPr lang="en-US" dirty="0"/>
        </a:p>
      </dgm:t>
    </dgm:pt>
    <dgm:pt modelId="{527E5625-B35E-42FE-BCAF-2F4C3049A9F2}" type="parTrans" cxnId="{1118A9A3-8F2F-4AF0-9E0E-A452BF3E3043}">
      <dgm:prSet/>
      <dgm:spPr/>
      <dgm:t>
        <a:bodyPr/>
        <a:lstStyle/>
        <a:p>
          <a:endParaRPr lang="en-US"/>
        </a:p>
      </dgm:t>
    </dgm:pt>
    <dgm:pt modelId="{418CED2A-6D4E-4718-B988-A3257ADB8627}" type="sibTrans" cxnId="{1118A9A3-8F2F-4AF0-9E0E-A452BF3E3043}">
      <dgm:prSet/>
      <dgm:spPr/>
      <dgm:t>
        <a:bodyPr/>
        <a:lstStyle/>
        <a:p>
          <a:endParaRPr lang="en-US"/>
        </a:p>
      </dgm:t>
    </dgm:pt>
    <dgm:pt modelId="{42E5B3D7-BBF4-491B-B1AB-BC66A898AEC7}">
      <dgm:prSet phldrT="[Text]"/>
      <dgm:spPr/>
      <dgm:t>
        <a:bodyPr/>
        <a:lstStyle/>
        <a:p>
          <a:r>
            <a:rPr lang="en-US" dirty="0" smtClean="0"/>
            <a:t>Decisions regarding use of home equity</a:t>
          </a:r>
          <a:endParaRPr lang="en-US" dirty="0"/>
        </a:p>
      </dgm:t>
    </dgm:pt>
    <dgm:pt modelId="{E48D8920-A057-42E6-9997-9F56489328D0}" type="parTrans" cxnId="{263FB4E6-6B86-4980-ABBC-B9262D9D7B54}">
      <dgm:prSet/>
      <dgm:spPr/>
      <dgm:t>
        <a:bodyPr/>
        <a:lstStyle/>
        <a:p>
          <a:endParaRPr lang="en-US"/>
        </a:p>
      </dgm:t>
    </dgm:pt>
    <dgm:pt modelId="{282F8243-68B9-4E3A-B711-16DBA8C9F49B}" type="sibTrans" cxnId="{263FB4E6-6B86-4980-ABBC-B9262D9D7B54}">
      <dgm:prSet/>
      <dgm:spPr/>
      <dgm:t>
        <a:bodyPr/>
        <a:lstStyle/>
        <a:p>
          <a:endParaRPr lang="en-US"/>
        </a:p>
      </dgm:t>
    </dgm:pt>
    <dgm:pt modelId="{DB8C57D8-70E7-473F-BFE9-B3EB7FC127D3}">
      <dgm:prSet phldrT="[Text]"/>
      <dgm:spPr/>
      <dgm:t>
        <a:bodyPr/>
        <a:lstStyle/>
        <a:p>
          <a:r>
            <a:rPr lang="en-US" dirty="0" smtClean="0"/>
            <a:t>Retirement Security</a:t>
          </a:r>
          <a:endParaRPr lang="en-US" dirty="0"/>
        </a:p>
      </dgm:t>
    </dgm:pt>
    <dgm:pt modelId="{C7DBE2E1-6897-4F9C-9FA5-CC4B3A136AFE}" type="parTrans" cxnId="{6C2B7596-F1E2-4741-BC33-5FEB0DDCD15C}">
      <dgm:prSet/>
      <dgm:spPr/>
      <dgm:t>
        <a:bodyPr/>
        <a:lstStyle/>
        <a:p>
          <a:endParaRPr lang="en-US"/>
        </a:p>
      </dgm:t>
    </dgm:pt>
    <dgm:pt modelId="{53CF36E2-1434-4AB3-B054-B430F787765B}" type="sibTrans" cxnId="{6C2B7596-F1E2-4741-BC33-5FEB0DDCD15C}">
      <dgm:prSet/>
      <dgm:spPr/>
      <dgm:t>
        <a:bodyPr/>
        <a:lstStyle/>
        <a:p>
          <a:endParaRPr lang="en-US"/>
        </a:p>
      </dgm:t>
    </dgm:pt>
    <dgm:pt modelId="{8ABBF3ED-A41A-4D8A-A764-B9942E6E62EA}" type="pres">
      <dgm:prSet presAssocID="{57D432E2-B470-4584-A3B1-AD4A4FBF1D0C}" presName="Name0" presStyleCnt="0">
        <dgm:presLayoutVars>
          <dgm:dir/>
          <dgm:resizeHandles val="exact"/>
        </dgm:presLayoutVars>
      </dgm:prSet>
      <dgm:spPr/>
    </dgm:pt>
    <dgm:pt modelId="{F80774A9-7D01-4EC1-88BF-6910C3CFB817}" type="pres">
      <dgm:prSet presAssocID="{3E33E3ED-AD51-492F-9601-9D0283F33D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E4D5-E3DE-4080-AE41-493C988BA78E}" type="pres">
      <dgm:prSet presAssocID="{418CED2A-6D4E-4718-B988-A3257ADB8627}" presName="sibTrans" presStyleLbl="sibTrans2D1" presStyleIdx="0" presStyleCnt="2" custLinFactNeighborX="3151" custLinFactNeighborY="11656"/>
      <dgm:spPr/>
      <dgm:t>
        <a:bodyPr/>
        <a:lstStyle/>
        <a:p>
          <a:endParaRPr lang="en-US"/>
        </a:p>
      </dgm:t>
    </dgm:pt>
    <dgm:pt modelId="{54227366-02C5-4B94-8274-1980AC879820}" type="pres">
      <dgm:prSet presAssocID="{418CED2A-6D4E-4718-B988-A3257ADB862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5D31B33-ED68-4EC1-80E6-F34996C3E658}" type="pres">
      <dgm:prSet presAssocID="{42E5B3D7-BBF4-491B-B1AB-BC66A898AE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4086-17EE-40AA-8055-56FC3A97A9EA}" type="pres">
      <dgm:prSet presAssocID="{282F8243-68B9-4E3A-B711-16DBA8C9F49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F53C399-24A0-4DA7-8030-F7B21EE25A53}" type="pres">
      <dgm:prSet presAssocID="{282F8243-68B9-4E3A-B711-16DBA8C9F49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0AAF31E-B4F2-4C5C-8C94-5004138CA7C4}" type="pres">
      <dgm:prSet presAssocID="{DB8C57D8-70E7-473F-BFE9-B3EB7FC12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18A9A3-8F2F-4AF0-9E0E-A452BF3E3043}" srcId="{57D432E2-B470-4584-A3B1-AD4A4FBF1D0C}" destId="{3E33E3ED-AD51-492F-9601-9D0283F33D5A}" srcOrd="0" destOrd="0" parTransId="{527E5625-B35E-42FE-BCAF-2F4C3049A9F2}" sibTransId="{418CED2A-6D4E-4718-B988-A3257ADB8627}"/>
    <dgm:cxn modelId="{6BBF5F55-B3C7-43D5-A5D5-88A7E694BDD6}" type="presOf" srcId="{3E33E3ED-AD51-492F-9601-9D0283F33D5A}" destId="{F80774A9-7D01-4EC1-88BF-6910C3CFB817}" srcOrd="0" destOrd="0" presId="urn:microsoft.com/office/officeart/2005/8/layout/process1"/>
    <dgm:cxn modelId="{0B62A2D3-768E-48F1-A918-F1C61DAAC633}" type="presOf" srcId="{DB8C57D8-70E7-473F-BFE9-B3EB7FC127D3}" destId="{B0AAF31E-B4F2-4C5C-8C94-5004138CA7C4}" srcOrd="0" destOrd="0" presId="urn:microsoft.com/office/officeart/2005/8/layout/process1"/>
    <dgm:cxn modelId="{CEE6EF15-6F2B-4C87-8763-A91B639DC6B8}" type="presOf" srcId="{418CED2A-6D4E-4718-B988-A3257ADB8627}" destId="{54227366-02C5-4B94-8274-1980AC879820}" srcOrd="1" destOrd="0" presId="urn:microsoft.com/office/officeart/2005/8/layout/process1"/>
    <dgm:cxn modelId="{54AE54FE-7340-4246-AFED-57F6373C833C}" type="presOf" srcId="{42E5B3D7-BBF4-491B-B1AB-BC66A898AEC7}" destId="{15D31B33-ED68-4EC1-80E6-F34996C3E658}" srcOrd="0" destOrd="0" presId="urn:microsoft.com/office/officeart/2005/8/layout/process1"/>
    <dgm:cxn modelId="{61AE3C8C-5E5D-4465-B5C3-39106CA5C147}" type="presOf" srcId="{57D432E2-B470-4584-A3B1-AD4A4FBF1D0C}" destId="{8ABBF3ED-A41A-4D8A-A764-B9942E6E62EA}" srcOrd="0" destOrd="0" presId="urn:microsoft.com/office/officeart/2005/8/layout/process1"/>
    <dgm:cxn modelId="{263FB4E6-6B86-4980-ABBC-B9262D9D7B54}" srcId="{57D432E2-B470-4584-A3B1-AD4A4FBF1D0C}" destId="{42E5B3D7-BBF4-491B-B1AB-BC66A898AEC7}" srcOrd="1" destOrd="0" parTransId="{E48D8920-A057-42E6-9997-9F56489328D0}" sibTransId="{282F8243-68B9-4E3A-B711-16DBA8C9F49B}"/>
    <dgm:cxn modelId="{205E23C8-FE1A-4C17-9296-062F5C20CEF6}" type="presOf" srcId="{418CED2A-6D4E-4718-B988-A3257ADB8627}" destId="{DBBCE4D5-E3DE-4080-AE41-493C988BA78E}" srcOrd="0" destOrd="0" presId="urn:microsoft.com/office/officeart/2005/8/layout/process1"/>
    <dgm:cxn modelId="{B0222839-9404-427C-BB63-475086D3829E}" type="presOf" srcId="{282F8243-68B9-4E3A-B711-16DBA8C9F49B}" destId="{AF53C399-24A0-4DA7-8030-F7B21EE25A53}" srcOrd="1" destOrd="0" presId="urn:microsoft.com/office/officeart/2005/8/layout/process1"/>
    <dgm:cxn modelId="{59BDAE2A-6F1A-45CA-91A9-2EE96639C8B9}" type="presOf" srcId="{282F8243-68B9-4E3A-B711-16DBA8C9F49B}" destId="{7CDE4086-17EE-40AA-8055-56FC3A97A9EA}" srcOrd="0" destOrd="0" presId="urn:microsoft.com/office/officeart/2005/8/layout/process1"/>
    <dgm:cxn modelId="{6C2B7596-F1E2-4741-BC33-5FEB0DDCD15C}" srcId="{57D432E2-B470-4584-A3B1-AD4A4FBF1D0C}" destId="{DB8C57D8-70E7-473F-BFE9-B3EB7FC127D3}" srcOrd="2" destOrd="0" parTransId="{C7DBE2E1-6897-4F9C-9FA5-CC4B3A136AFE}" sibTransId="{53CF36E2-1434-4AB3-B054-B430F787765B}"/>
    <dgm:cxn modelId="{C31CEEAD-580D-4EFB-A285-0B83343257DD}" type="presParOf" srcId="{8ABBF3ED-A41A-4D8A-A764-B9942E6E62EA}" destId="{F80774A9-7D01-4EC1-88BF-6910C3CFB817}" srcOrd="0" destOrd="0" presId="urn:microsoft.com/office/officeart/2005/8/layout/process1"/>
    <dgm:cxn modelId="{23CCF488-CB63-44C6-AB04-69E57C517E8D}" type="presParOf" srcId="{8ABBF3ED-A41A-4D8A-A764-B9942E6E62EA}" destId="{DBBCE4D5-E3DE-4080-AE41-493C988BA78E}" srcOrd="1" destOrd="0" presId="urn:microsoft.com/office/officeart/2005/8/layout/process1"/>
    <dgm:cxn modelId="{79D78F0E-8C15-4158-A1E3-D16331D7C407}" type="presParOf" srcId="{DBBCE4D5-E3DE-4080-AE41-493C988BA78E}" destId="{54227366-02C5-4B94-8274-1980AC879820}" srcOrd="0" destOrd="0" presId="urn:microsoft.com/office/officeart/2005/8/layout/process1"/>
    <dgm:cxn modelId="{873C4CFF-D8F1-48A1-BA37-FF9EAF1CBAFE}" type="presParOf" srcId="{8ABBF3ED-A41A-4D8A-A764-B9942E6E62EA}" destId="{15D31B33-ED68-4EC1-80E6-F34996C3E658}" srcOrd="2" destOrd="0" presId="urn:microsoft.com/office/officeart/2005/8/layout/process1"/>
    <dgm:cxn modelId="{E58F569D-590D-4175-ABDF-364E3B3B803D}" type="presParOf" srcId="{8ABBF3ED-A41A-4D8A-A764-B9942E6E62EA}" destId="{7CDE4086-17EE-40AA-8055-56FC3A97A9EA}" srcOrd="3" destOrd="0" presId="urn:microsoft.com/office/officeart/2005/8/layout/process1"/>
    <dgm:cxn modelId="{4F69A07D-8236-4AF6-BEE3-02DD1651D0F9}" type="presParOf" srcId="{7CDE4086-17EE-40AA-8055-56FC3A97A9EA}" destId="{AF53C399-24A0-4DA7-8030-F7B21EE25A53}" srcOrd="0" destOrd="0" presId="urn:microsoft.com/office/officeart/2005/8/layout/process1"/>
    <dgm:cxn modelId="{2A599427-A1C1-4A11-8B7C-8444A8B9401E}" type="presParOf" srcId="{8ABBF3ED-A41A-4D8A-A764-B9942E6E62EA}" destId="{B0AAF31E-B4F2-4C5C-8C94-5004138CA7C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D432E2-B470-4584-A3B1-AD4A4FBF1D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E33E3ED-AD51-492F-9601-9D0283F33D5A}">
      <dgm:prSet phldrT="[Text]"/>
      <dgm:spPr/>
      <dgm:t>
        <a:bodyPr/>
        <a:lstStyle/>
        <a:p>
          <a:r>
            <a:rPr lang="en-US" dirty="0" smtClean="0"/>
            <a:t>Decisions to become a homeowner</a:t>
          </a:r>
          <a:endParaRPr lang="en-US" dirty="0"/>
        </a:p>
      </dgm:t>
    </dgm:pt>
    <dgm:pt modelId="{527E5625-B35E-42FE-BCAF-2F4C3049A9F2}" type="parTrans" cxnId="{1118A9A3-8F2F-4AF0-9E0E-A452BF3E3043}">
      <dgm:prSet/>
      <dgm:spPr/>
      <dgm:t>
        <a:bodyPr/>
        <a:lstStyle/>
        <a:p>
          <a:endParaRPr lang="en-US"/>
        </a:p>
      </dgm:t>
    </dgm:pt>
    <dgm:pt modelId="{418CED2A-6D4E-4718-B988-A3257ADB8627}" type="sibTrans" cxnId="{1118A9A3-8F2F-4AF0-9E0E-A452BF3E3043}">
      <dgm:prSet/>
      <dgm:spPr/>
      <dgm:t>
        <a:bodyPr/>
        <a:lstStyle/>
        <a:p>
          <a:endParaRPr lang="en-US"/>
        </a:p>
      </dgm:t>
    </dgm:pt>
    <dgm:pt modelId="{42E5B3D7-BBF4-491B-B1AB-BC66A898AEC7}">
      <dgm:prSet phldrT="[Text]"/>
      <dgm:spPr/>
      <dgm:t>
        <a:bodyPr/>
        <a:lstStyle/>
        <a:p>
          <a:r>
            <a:rPr lang="en-US" dirty="0" smtClean="0"/>
            <a:t>Decisions regarding use of home equity</a:t>
          </a:r>
          <a:endParaRPr lang="en-US" dirty="0"/>
        </a:p>
      </dgm:t>
    </dgm:pt>
    <dgm:pt modelId="{E48D8920-A057-42E6-9997-9F56489328D0}" type="parTrans" cxnId="{263FB4E6-6B86-4980-ABBC-B9262D9D7B54}">
      <dgm:prSet/>
      <dgm:spPr/>
      <dgm:t>
        <a:bodyPr/>
        <a:lstStyle/>
        <a:p>
          <a:endParaRPr lang="en-US"/>
        </a:p>
      </dgm:t>
    </dgm:pt>
    <dgm:pt modelId="{282F8243-68B9-4E3A-B711-16DBA8C9F49B}" type="sibTrans" cxnId="{263FB4E6-6B86-4980-ABBC-B9262D9D7B54}">
      <dgm:prSet/>
      <dgm:spPr/>
      <dgm:t>
        <a:bodyPr/>
        <a:lstStyle/>
        <a:p>
          <a:endParaRPr lang="en-US"/>
        </a:p>
      </dgm:t>
    </dgm:pt>
    <dgm:pt modelId="{DB8C57D8-70E7-473F-BFE9-B3EB7FC127D3}">
      <dgm:prSet phldrT="[Text]"/>
      <dgm:spPr/>
      <dgm:t>
        <a:bodyPr/>
        <a:lstStyle/>
        <a:p>
          <a:r>
            <a:rPr lang="en-US" dirty="0" smtClean="0"/>
            <a:t>Retirement Security</a:t>
          </a:r>
          <a:endParaRPr lang="en-US" dirty="0"/>
        </a:p>
      </dgm:t>
    </dgm:pt>
    <dgm:pt modelId="{C7DBE2E1-6897-4F9C-9FA5-CC4B3A136AFE}" type="parTrans" cxnId="{6C2B7596-F1E2-4741-BC33-5FEB0DDCD15C}">
      <dgm:prSet/>
      <dgm:spPr/>
      <dgm:t>
        <a:bodyPr/>
        <a:lstStyle/>
        <a:p>
          <a:endParaRPr lang="en-US"/>
        </a:p>
      </dgm:t>
    </dgm:pt>
    <dgm:pt modelId="{53CF36E2-1434-4AB3-B054-B430F787765B}" type="sibTrans" cxnId="{6C2B7596-F1E2-4741-BC33-5FEB0DDCD15C}">
      <dgm:prSet/>
      <dgm:spPr/>
      <dgm:t>
        <a:bodyPr/>
        <a:lstStyle/>
        <a:p>
          <a:endParaRPr lang="en-US"/>
        </a:p>
      </dgm:t>
    </dgm:pt>
    <dgm:pt modelId="{8ABBF3ED-A41A-4D8A-A764-B9942E6E62EA}" type="pres">
      <dgm:prSet presAssocID="{57D432E2-B470-4584-A3B1-AD4A4FBF1D0C}" presName="Name0" presStyleCnt="0">
        <dgm:presLayoutVars>
          <dgm:dir/>
          <dgm:resizeHandles val="exact"/>
        </dgm:presLayoutVars>
      </dgm:prSet>
      <dgm:spPr/>
    </dgm:pt>
    <dgm:pt modelId="{F80774A9-7D01-4EC1-88BF-6910C3CFB817}" type="pres">
      <dgm:prSet presAssocID="{3E33E3ED-AD51-492F-9601-9D0283F33D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E4D5-E3DE-4080-AE41-493C988BA78E}" type="pres">
      <dgm:prSet presAssocID="{418CED2A-6D4E-4718-B988-A3257ADB8627}" presName="sibTrans" presStyleLbl="sibTrans2D1" presStyleIdx="0" presStyleCnt="2" custLinFactNeighborX="3151" custLinFactNeighborY="11656"/>
      <dgm:spPr/>
      <dgm:t>
        <a:bodyPr/>
        <a:lstStyle/>
        <a:p>
          <a:endParaRPr lang="en-US"/>
        </a:p>
      </dgm:t>
    </dgm:pt>
    <dgm:pt modelId="{54227366-02C5-4B94-8274-1980AC879820}" type="pres">
      <dgm:prSet presAssocID="{418CED2A-6D4E-4718-B988-A3257ADB862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5D31B33-ED68-4EC1-80E6-F34996C3E658}" type="pres">
      <dgm:prSet presAssocID="{42E5B3D7-BBF4-491B-B1AB-BC66A898AE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4086-17EE-40AA-8055-56FC3A97A9EA}" type="pres">
      <dgm:prSet presAssocID="{282F8243-68B9-4E3A-B711-16DBA8C9F49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F53C399-24A0-4DA7-8030-F7B21EE25A53}" type="pres">
      <dgm:prSet presAssocID="{282F8243-68B9-4E3A-B711-16DBA8C9F49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0AAF31E-B4F2-4C5C-8C94-5004138CA7C4}" type="pres">
      <dgm:prSet presAssocID="{DB8C57D8-70E7-473F-BFE9-B3EB7FC12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68DFC8-3389-49F2-8FBB-2A1A430EA535}" type="presOf" srcId="{57D432E2-B470-4584-A3B1-AD4A4FBF1D0C}" destId="{8ABBF3ED-A41A-4D8A-A764-B9942E6E62EA}" srcOrd="0" destOrd="0" presId="urn:microsoft.com/office/officeart/2005/8/layout/process1"/>
    <dgm:cxn modelId="{C41D1D1E-249B-4426-B0CF-A9E2E523EAC4}" type="presOf" srcId="{3E33E3ED-AD51-492F-9601-9D0283F33D5A}" destId="{F80774A9-7D01-4EC1-88BF-6910C3CFB817}" srcOrd="0" destOrd="0" presId="urn:microsoft.com/office/officeart/2005/8/layout/process1"/>
    <dgm:cxn modelId="{C7D526E8-3000-4372-B449-1F1AF73E1991}" type="presOf" srcId="{282F8243-68B9-4E3A-B711-16DBA8C9F49B}" destId="{AF53C399-24A0-4DA7-8030-F7B21EE25A53}" srcOrd="1" destOrd="0" presId="urn:microsoft.com/office/officeart/2005/8/layout/process1"/>
    <dgm:cxn modelId="{E1454FF0-CE38-41F9-A86B-1F7CF18F3707}" type="presOf" srcId="{418CED2A-6D4E-4718-B988-A3257ADB8627}" destId="{54227366-02C5-4B94-8274-1980AC879820}" srcOrd="1" destOrd="0" presId="urn:microsoft.com/office/officeart/2005/8/layout/process1"/>
    <dgm:cxn modelId="{263FB4E6-6B86-4980-ABBC-B9262D9D7B54}" srcId="{57D432E2-B470-4584-A3B1-AD4A4FBF1D0C}" destId="{42E5B3D7-BBF4-491B-B1AB-BC66A898AEC7}" srcOrd="1" destOrd="0" parTransId="{E48D8920-A057-42E6-9997-9F56489328D0}" sibTransId="{282F8243-68B9-4E3A-B711-16DBA8C9F49B}"/>
    <dgm:cxn modelId="{18854D9F-8884-48DE-A5F0-A26D49B8D047}" type="presOf" srcId="{418CED2A-6D4E-4718-B988-A3257ADB8627}" destId="{DBBCE4D5-E3DE-4080-AE41-493C988BA78E}" srcOrd="0" destOrd="0" presId="urn:microsoft.com/office/officeart/2005/8/layout/process1"/>
    <dgm:cxn modelId="{6C2B7596-F1E2-4741-BC33-5FEB0DDCD15C}" srcId="{57D432E2-B470-4584-A3B1-AD4A4FBF1D0C}" destId="{DB8C57D8-70E7-473F-BFE9-B3EB7FC127D3}" srcOrd="2" destOrd="0" parTransId="{C7DBE2E1-6897-4F9C-9FA5-CC4B3A136AFE}" sibTransId="{53CF36E2-1434-4AB3-B054-B430F787765B}"/>
    <dgm:cxn modelId="{5364A3F0-D23D-49DC-B47E-F8307FE78839}" type="presOf" srcId="{282F8243-68B9-4E3A-B711-16DBA8C9F49B}" destId="{7CDE4086-17EE-40AA-8055-56FC3A97A9EA}" srcOrd="0" destOrd="0" presId="urn:microsoft.com/office/officeart/2005/8/layout/process1"/>
    <dgm:cxn modelId="{6D2D22E0-A224-4948-B627-3507F157DEA9}" type="presOf" srcId="{DB8C57D8-70E7-473F-BFE9-B3EB7FC127D3}" destId="{B0AAF31E-B4F2-4C5C-8C94-5004138CA7C4}" srcOrd="0" destOrd="0" presId="urn:microsoft.com/office/officeart/2005/8/layout/process1"/>
    <dgm:cxn modelId="{1118A9A3-8F2F-4AF0-9E0E-A452BF3E3043}" srcId="{57D432E2-B470-4584-A3B1-AD4A4FBF1D0C}" destId="{3E33E3ED-AD51-492F-9601-9D0283F33D5A}" srcOrd="0" destOrd="0" parTransId="{527E5625-B35E-42FE-BCAF-2F4C3049A9F2}" sibTransId="{418CED2A-6D4E-4718-B988-A3257ADB8627}"/>
    <dgm:cxn modelId="{3C7E1F99-F3F8-426C-BFD3-C75C83DAC8D0}" type="presOf" srcId="{42E5B3D7-BBF4-491B-B1AB-BC66A898AEC7}" destId="{15D31B33-ED68-4EC1-80E6-F34996C3E658}" srcOrd="0" destOrd="0" presId="urn:microsoft.com/office/officeart/2005/8/layout/process1"/>
    <dgm:cxn modelId="{DF0DE454-40AF-4AD5-99F3-6B2BCB7A2AD7}" type="presParOf" srcId="{8ABBF3ED-A41A-4D8A-A764-B9942E6E62EA}" destId="{F80774A9-7D01-4EC1-88BF-6910C3CFB817}" srcOrd="0" destOrd="0" presId="urn:microsoft.com/office/officeart/2005/8/layout/process1"/>
    <dgm:cxn modelId="{40A4CC80-702A-4A74-970E-BABB93596098}" type="presParOf" srcId="{8ABBF3ED-A41A-4D8A-A764-B9942E6E62EA}" destId="{DBBCE4D5-E3DE-4080-AE41-493C988BA78E}" srcOrd="1" destOrd="0" presId="urn:microsoft.com/office/officeart/2005/8/layout/process1"/>
    <dgm:cxn modelId="{0E61DF1C-5CBF-4613-A6D5-A41847294CE0}" type="presParOf" srcId="{DBBCE4D5-E3DE-4080-AE41-493C988BA78E}" destId="{54227366-02C5-4B94-8274-1980AC879820}" srcOrd="0" destOrd="0" presId="urn:microsoft.com/office/officeart/2005/8/layout/process1"/>
    <dgm:cxn modelId="{749F0B8B-BDFC-4018-8A68-CA7C3F8415C9}" type="presParOf" srcId="{8ABBF3ED-A41A-4D8A-A764-B9942E6E62EA}" destId="{15D31B33-ED68-4EC1-80E6-F34996C3E658}" srcOrd="2" destOrd="0" presId="urn:microsoft.com/office/officeart/2005/8/layout/process1"/>
    <dgm:cxn modelId="{D7AAD306-5F0A-454F-AE5C-6F1557785316}" type="presParOf" srcId="{8ABBF3ED-A41A-4D8A-A764-B9942E6E62EA}" destId="{7CDE4086-17EE-40AA-8055-56FC3A97A9EA}" srcOrd="3" destOrd="0" presId="urn:microsoft.com/office/officeart/2005/8/layout/process1"/>
    <dgm:cxn modelId="{D7BF2D7A-7366-4256-A844-6CDA0F0A3C47}" type="presParOf" srcId="{7CDE4086-17EE-40AA-8055-56FC3A97A9EA}" destId="{AF53C399-24A0-4DA7-8030-F7B21EE25A53}" srcOrd="0" destOrd="0" presId="urn:microsoft.com/office/officeart/2005/8/layout/process1"/>
    <dgm:cxn modelId="{011BD1A2-E72D-42C7-BBA9-675D504A40DB}" type="presParOf" srcId="{8ABBF3ED-A41A-4D8A-A764-B9942E6E62EA}" destId="{B0AAF31E-B4F2-4C5C-8C94-5004138CA7C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E4CD4-C717-4E85-916E-C8E1BBE3E588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5CF8A-FCB3-4021-857E-D5835589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F8A-FCB3-4021-857E-D5835589A9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F8A-FCB3-4021-857E-D5835589A9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3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F8A-FCB3-4021-857E-D5835589A9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7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F8A-FCB3-4021-857E-D5835589A9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8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5CF8A-FCB3-4021-857E-D5835589A9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6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3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3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8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6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1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7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7AFF-DE7A-4B4E-BB26-1D55F8847FB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9776-2DA2-411F-B3D0-C204BE704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Homeownership, Social Insurance, and Old-Age Security in the United States and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Mudrazija</a:t>
            </a:r>
            <a:r>
              <a:rPr lang="en-US" dirty="0"/>
              <a:t> and </a:t>
            </a:r>
            <a:r>
              <a:rPr lang="en-US" dirty="0" err="1" smtClean="0"/>
              <a:t>Butrica</a:t>
            </a:r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Discussion by</a:t>
            </a:r>
          </a:p>
          <a:p>
            <a:r>
              <a:rPr lang="en-US" sz="2400" dirty="0" smtClean="0"/>
              <a:t>Stephanie Moulton</a:t>
            </a:r>
          </a:p>
          <a:p>
            <a:r>
              <a:rPr lang="en-US" sz="2400" dirty="0" smtClean="0"/>
              <a:t>The Ohio State University</a:t>
            </a:r>
          </a:p>
          <a:p>
            <a:endParaRPr lang="en-US" sz="2400" dirty="0"/>
          </a:p>
          <a:p>
            <a:r>
              <a:rPr lang="en-US" sz="2400" dirty="0" smtClean="0"/>
              <a:t>Retirement Research Consortium, Washington DC</a:t>
            </a:r>
          </a:p>
          <a:p>
            <a:r>
              <a:rPr lang="en-US" sz="2400" dirty="0" smtClean="0"/>
              <a:t>August 4, 2017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8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Homeownership is an Important Asset for Seniors in the US and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senior homeownership rate; also increasing absolute # of senior homeowners</a:t>
            </a:r>
          </a:p>
          <a:p>
            <a:pPr lvl="1"/>
            <a:r>
              <a:rPr lang="en-US" dirty="0" smtClean="0"/>
              <a:t>US: 80.7% </a:t>
            </a:r>
          </a:p>
          <a:p>
            <a:pPr lvl="1"/>
            <a:r>
              <a:rPr lang="en-US" dirty="0" smtClean="0"/>
              <a:t>Germany: 58.4%</a:t>
            </a:r>
          </a:p>
          <a:p>
            <a:pPr lvl="1"/>
            <a:r>
              <a:rPr lang="en-US" dirty="0" smtClean="0"/>
              <a:t>Spain: 93.3%</a:t>
            </a:r>
          </a:p>
          <a:p>
            <a:r>
              <a:rPr lang="en-US" dirty="0" smtClean="0"/>
              <a:t>Housing wealth makes up a substantial proportion of senior net wealth globally</a:t>
            </a:r>
          </a:p>
          <a:p>
            <a:pPr lvl="1"/>
            <a:r>
              <a:rPr lang="en-US" dirty="0" smtClean="0"/>
              <a:t>US: 55% of homeowner net wealth</a:t>
            </a:r>
          </a:p>
          <a:p>
            <a:pPr lvl="1"/>
            <a:r>
              <a:rPr lang="en-US" dirty="0" smtClean="0"/>
              <a:t>Germany: 78% of homeowner net wealth</a:t>
            </a:r>
          </a:p>
          <a:p>
            <a:pPr lvl="1"/>
            <a:r>
              <a:rPr lang="en-US" dirty="0" smtClean="0"/>
              <a:t>Spain: 85% </a:t>
            </a:r>
            <a:r>
              <a:rPr lang="en-US" dirty="0"/>
              <a:t>of homeowner net wealth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66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Homeownership and Retirement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337108"/>
              </p:ext>
            </p:extLst>
          </p:nvPr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24300" y="5181600"/>
            <a:ext cx="12573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 Equity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00400" y="4495800"/>
            <a:ext cx="6096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57800" y="4495800"/>
            <a:ext cx="7620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0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Homeownership and Retirement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3050"/>
              </p:ext>
            </p:extLst>
          </p:nvPr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09800" y="2667000"/>
            <a:ext cx="2438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2209800"/>
            <a:ext cx="3429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Mortgage &amp; Credit Markets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71600" y="1676400"/>
            <a:ext cx="4114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Preferences &amp; Knowledge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00600" y="2686050"/>
            <a:ext cx="381000" cy="7429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31242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485900" y="2667000"/>
            <a:ext cx="53340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1242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066800" y="2181225"/>
            <a:ext cx="571500" cy="12477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57800" y="2209800"/>
            <a:ext cx="228600" cy="1219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91200" y="1647110"/>
            <a:ext cx="316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“Policy and Institutional Framework”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3924300" y="5181600"/>
            <a:ext cx="12573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 Equity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00400" y="4495800"/>
            <a:ext cx="6096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57800" y="4495800"/>
            <a:ext cx="7620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43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Other Mechanisms?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33037"/>
              </p:ext>
            </p:extLst>
          </p:nvPr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24300" y="5181600"/>
            <a:ext cx="12573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 Equity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00400" y="4495800"/>
            <a:ext cx="6096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57800" y="4495800"/>
            <a:ext cx="762000" cy="9144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543300" y="2743200"/>
            <a:ext cx="20955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Deferred Maintenance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571875" y="1981200"/>
            <a:ext cx="20955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Residential Stability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3571875" y="1219200"/>
            <a:ext cx="20955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Monthly Housing Costs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3507441" y="6167718"/>
            <a:ext cx="20955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House Price Dynamics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2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Mortgage Debt &amp; Retirement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higher proportion of seniors are </a:t>
            </a:r>
            <a:r>
              <a:rPr lang="en-US" i="1" dirty="0" smtClean="0"/>
              <a:t>entering </a:t>
            </a:r>
            <a:r>
              <a:rPr lang="en-US" dirty="0" smtClean="0"/>
              <a:t>retirement with mortgage debt</a:t>
            </a:r>
          </a:p>
          <a:p>
            <a:r>
              <a:rPr lang="en-US" dirty="0" smtClean="0"/>
              <a:t>How will this influence the link between homeownership and retirement security?</a:t>
            </a:r>
          </a:p>
          <a:p>
            <a:pPr lvl="1"/>
            <a:r>
              <a:rPr lang="en-US" dirty="0" smtClean="0"/>
              <a:t>M &amp; B note increased risk of negative equity for highly leveraged homeowners</a:t>
            </a:r>
          </a:p>
          <a:p>
            <a:pPr lvl="1"/>
            <a:r>
              <a:rPr lang="en-US" dirty="0" smtClean="0"/>
              <a:t>Also increases monthly housing cost burden for senior homeowners; may desire to use a reverse mortgage to payoff forward mortgage payments</a:t>
            </a:r>
          </a:p>
          <a:p>
            <a:pPr lvl="1"/>
            <a:r>
              <a:rPr lang="en-US" dirty="0" smtClean="0"/>
              <a:t>Differences by cohorts of seniors; reflect less debt aversion among younger cohorts?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8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Equity Release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Consistent low rates of equity extraction across countries indicates there are multiple contributing factors, including preferences, market and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41000860"/>
              </p:ext>
            </p:extLst>
          </p:nvPr>
        </p:nvGraphicFramePr>
        <p:xfrm>
          <a:off x="1524000" y="2743200"/>
          <a:ext cx="6019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6248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 err="1" smtClean="0"/>
              <a:t>Haurin</a:t>
            </a:r>
            <a:r>
              <a:rPr lang="en-US" dirty="0" smtClean="0"/>
              <a:t> and Moulton (2017);  European calculations </a:t>
            </a:r>
            <a:r>
              <a:rPr lang="en-US" dirty="0"/>
              <a:t>with SHARE data</a:t>
            </a:r>
            <a:r>
              <a:rPr lang="en-US" dirty="0" smtClean="0"/>
              <a:t>, % of seniors increasing mortgage debt without a move, </a:t>
            </a:r>
            <a:r>
              <a:rPr lang="en-US" dirty="0"/>
              <a:t>2011-2013.</a:t>
            </a:r>
          </a:p>
        </p:txBody>
      </p:sp>
    </p:spTree>
    <p:extLst>
      <p:ext uri="{BB962C8B-B14F-4D97-AF65-F5344CB8AC3E}">
        <p14:creationId xmlns:p14="http://schemas.microsoft.com/office/powerpoint/2010/main" val="200010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Dynamics Differ by Channel and Borrowing Constraints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63259600"/>
              </p:ext>
            </p:extLst>
          </p:nvPr>
        </p:nvGraphicFramePr>
        <p:xfrm>
          <a:off x="1" y="1524000"/>
          <a:ext cx="434339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19062" y="533400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 </a:t>
            </a:r>
            <a:r>
              <a:rPr lang="en-US" dirty="0" smtClean="0"/>
              <a:t>Moulton et al. 2016; Calculations </a:t>
            </a:r>
            <a:r>
              <a:rPr lang="en-US" dirty="0"/>
              <a:t>from HUD HECM data and the Federal Reserve Bank of New York/Equifax Consumer Credit Panel (CCP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Note</a:t>
            </a:r>
            <a:r>
              <a:rPr lang="en-US" dirty="0"/>
              <a:t>: Low credit areas are those in the top quartile for %seniors with credit scores under 720; high credit areas are those in the bottom quartile for %seniors with credit scores under 720.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58668514"/>
              </p:ext>
            </p:extLst>
          </p:nvPr>
        </p:nvGraphicFramePr>
        <p:xfrm>
          <a:off x="4576762" y="1447800"/>
          <a:ext cx="44577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935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Reduce barriers for those who desire to extract equity</a:t>
            </a:r>
          </a:p>
          <a:p>
            <a:pPr lvl="1"/>
            <a:r>
              <a:rPr lang="en-US" dirty="0" smtClean="0"/>
              <a:t>Borrowing constraints</a:t>
            </a:r>
          </a:p>
          <a:p>
            <a:pPr lvl="1"/>
            <a:r>
              <a:rPr lang="en-US" dirty="0" smtClean="0"/>
              <a:t>High costs</a:t>
            </a:r>
          </a:p>
          <a:p>
            <a:r>
              <a:rPr lang="en-US" dirty="0" smtClean="0"/>
              <a:t>Increase information about alternatives</a:t>
            </a:r>
          </a:p>
          <a:p>
            <a:pPr lvl="1"/>
            <a:r>
              <a:rPr lang="en-US" dirty="0" smtClean="0"/>
              <a:t>Example: Many seniors don’t understand reverse mortgages</a:t>
            </a:r>
            <a:r>
              <a:rPr lang="en-US" dirty="0"/>
              <a:t>. </a:t>
            </a:r>
            <a:r>
              <a:rPr lang="en-US" dirty="0" smtClean="0"/>
              <a:t>In a recent survey, only </a:t>
            </a:r>
            <a:r>
              <a:rPr lang="en-US" dirty="0"/>
              <a:t>47% correctly answered that the balance on reverse mortgage grows over time; 26% responded incorrectly and 27% didn’t know the answer</a:t>
            </a:r>
            <a:r>
              <a:rPr lang="en-US" dirty="0" smtClean="0"/>
              <a:t>.</a:t>
            </a:r>
            <a:r>
              <a:rPr lang="en-US" dirty="0"/>
              <a:t> (Davidoff, Gerhard and Post, </a:t>
            </a:r>
            <a:r>
              <a:rPr lang="en-US" dirty="0" smtClean="0"/>
              <a:t>2016) </a:t>
            </a:r>
          </a:p>
          <a:p>
            <a:r>
              <a:rPr lang="en-US" dirty="0" smtClean="0"/>
              <a:t>Better understand the relationships between home equity and social programs</a:t>
            </a:r>
          </a:p>
          <a:p>
            <a:pPr lvl="1"/>
            <a:r>
              <a:rPr lang="en-US" dirty="0" smtClean="0"/>
              <a:t>For middle income households, can use of home equity be a tool to delay social security or entry into Medicaid?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1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514</Words>
  <Application>Microsoft Office PowerPoint</Application>
  <PresentationFormat>On-screen Show (4:3)</PresentationFormat>
  <Paragraphs>72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Homeownership, Social Insurance, and Old-Age Security in the United States and Europe</vt:lpstr>
      <vt:lpstr>Homeownership is an Important Asset for Seniors in the US and Europe</vt:lpstr>
      <vt:lpstr>Homeownership and Retirement Security</vt:lpstr>
      <vt:lpstr>Homeownership and Retirement Security</vt:lpstr>
      <vt:lpstr>Other Mechanisms?</vt:lpstr>
      <vt:lpstr>Mortgage Debt &amp; Retirement Security</vt:lpstr>
      <vt:lpstr>Home Equity Release  </vt:lpstr>
      <vt:lpstr>Dynamics Differ by Channel and Borrowing Constraints</vt:lpstr>
      <vt:lpstr>Policy Implications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Moulton</dc:creator>
  <cp:lastModifiedBy>Amy Grzybowski</cp:lastModifiedBy>
  <cp:revision>26</cp:revision>
  <dcterms:created xsi:type="dcterms:W3CDTF">2017-07-30T17:35:28Z</dcterms:created>
  <dcterms:modified xsi:type="dcterms:W3CDTF">2017-08-01T14:08:30Z</dcterms:modified>
</cp:coreProperties>
</file>